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10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Sottotitolo diapositiva</a:t>
            </a:r>
          </a:p>
        </p:txBody>
      </p:sp>
      <p:sp>
        <p:nvSpPr>
          <p:cNvPr id="10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10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Sottotitolo programma</a:t>
            </a:r>
          </a:p>
        </p:txBody>
      </p:sp>
      <p:sp>
        <p:nvSpPr>
          <p:cNvPr id="11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Dettagli informazione</a:t>
            </a:r>
          </a:p>
        </p:txBody>
      </p:sp>
      <p:sp>
        <p:nvSpPr>
          <p:cNvPr id="127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Attribuzione</a:t>
            </a:r>
          </a:p>
        </p:txBody>
      </p:sp>
      <p:sp>
        <p:nvSpPr>
          <p:cNvPr id="1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appardelle con burro al prezzemolo, nocciole tostate e scaglie di parmigiano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iotola di insalata con riso saltato, uova sode e bacchette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iotola con frittelle al salmone, insalata e humm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Titolo presentazione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Autore e data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itolo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Sottotitolo diapositiva</a:t>
            </a:r>
          </a:p>
        </p:txBody>
      </p:sp>
      <p:sp>
        <p:nvSpPr>
          <p:cNvPr id="44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appardelle con burro al prezzemolo, nocciole tostate e scaglie di parmigiano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itolo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2" name="Sottotitolo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1151">
              <a:lnSpc>
                <a:spcPct val="100000"/>
              </a:lnSpc>
              <a:spcBef>
                <a:spcPts val="0"/>
              </a:spcBef>
              <a:buSzTx/>
              <a:buNone/>
              <a:defRPr sz="3762" b="1"/>
            </a:lvl1pPr>
          </a:lstStyle>
          <a:p>
            <a:r>
              <a:t>Sottotitolo diapositiva</a:t>
            </a:r>
          </a:p>
        </p:txBody>
      </p:sp>
      <p:sp>
        <p:nvSpPr>
          <p:cNvPr id="63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72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1151">
              <a:lnSpc>
                <a:spcPct val="100000"/>
              </a:lnSpc>
              <a:spcBef>
                <a:spcPts val="0"/>
              </a:spcBef>
              <a:buSzTx/>
              <a:buNone/>
              <a:defRPr sz="3762" b="1"/>
            </a:lvl1pPr>
          </a:lstStyle>
          <a:p>
            <a:r>
              <a:t>Sottotitolo diapositiva</a:t>
            </a:r>
          </a:p>
        </p:txBody>
      </p:sp>
      <p:sp>
        <p:nvSpPr>
          <p:cNvPr id="73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olo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2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1151">
              <a:lnSpc>
                <a:spcPct val="100000"/>
              </a:lnSpc>
              <a:spcBef>
                <a:spcPts val="0"/>
              </a:spcBef>
              <a:buSzTx/>
              <a:buNone/>
              <a:defRPr sz="3762" b="1"/>
            </a:lvl1pPr>
          </a:lstStyle>
          <a:p>
            <a:r>
              <a:t>Sottotitolo diapositiva</a:t>
            </a:r>
          </a:p>
        </p:txBody>
      </p:sp>
      <p:sp>
        <p:nvSpPr>
          <p:cNvPr id="83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ui.it/commissione-orientamento.html" TargetMode="External"/><Relationship Id="rId2" Type="http://schemas.openxmlformats.org/officeDocument/2006/relationships/hyperlink" Target="https://www.unife.it/it/studiare/diritti/counseling/carta-dei-servizi-da-soli-mai-rev-luglio-2024-docx.pdf" TargetMode="Externa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rivisteweb.it/doi/10.1421/1128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forms.gle/zQVEdeWbriXtmTB5A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ervizio di Counseling Psicologico di Ateneo (SCPA)…"/>
          <p:cNvSpPr txBox="1">
            <a:spLocks noGrp="1"/>
          </p:cNvSpPr>
          <p:nvPr>
            <p:ph type="title" idx="4294967295"/>
          </p:nvPr>
        </p:nvSpPr>
        <p:spPr>
          <a:xfrm>
            <a:off x="132853" y="4252045"/>
            <a:ext cx="12739094" cy="4296570"/>
          </a:xfrm>
          <a:prstGeom prst="rect">
            <a:avLst/>
          </a:prstGeom>
        </p:spPr>
        <p:txBody>
          <a:bodyPr anchor="b"/>
          <a:lstStyle/>
          <a:p>
            <a:pPr algn="ctr" defTabSz="231140">
              <a:lnSpc>
                <a:spcPct val="90000"/>
              </a:lnSpc>
              <a:defRPr sz="7644" b="0" spc="-76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Servizio di Counseling Psicologico di Ateneo (SCPA)</a:t>
            </a:r>
          </a:p>
          <a:p>
            <a:pPr algn="ctr" defTabSz="231140">
              <a:lnSpc>
                <a:spcPct val="90000"/>
              </a:lnSpc>
              <a:defRPr sz="7644" b="0" spc="-76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 - “Da soli mai” - dati 2025</a:t>
            </a:r>
          </a:p>
        </p:txBody>
      </p:sp>
      <p:pic>
        <p:nvPicPr>
          <p:cNvPr id="172" name="filmato-incollato.png" descr="filmato-incolla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2935" y="369651"/>
            <a:ext cx="9940489" cy="382111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Webinar"/>
          <p:cNvSpPr txBox="1"/>
          <p:nvPr/>
        </p:nvSpPr>
        <p:spPr>
          <a:xfrm>
            <a:off x="404291" y="174546"/>
            <a:ext cx="247352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Webinar</a:t>
            </a:r>
          </a:p>
        </p:txBody>
      </p:sp>
      <p:sp>
        <p:nvSpPr>
          <p:cNvPr id="280" name="482 partecipazioni da parte di studentesse/studenti*…"/>
          <p:cNvSpPr txBox="1"/>
          <p:nvPr/>
        </p:nvSpPr>
        <p:spPr>
          <a:xfrm>
            <a:off x="404798" y="926266"/>
            <a:ext cx="12195204" cy="703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1">
                <a:solidFill>
                  <a:schemeClr val="accent6">
                    <a:satOff val="-20754"/>
                    <a:lumOff val="-16738"/>
                  </a:schemeClr>
                </a:solidFill>
              </a:defRPr>
            </a:pPr>
            <a:r>
              <a:t>482 partecipazioni da parte di studentesse/studenti*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1100" i="1">
                <a:latin typeface="Palatino"/>
                <a:ea typeface="Palatino"/>
                <a:cs typeface="Palatino"/>
                <a:sym typeface="Palatino"/>
              </a:defRPr>
            </a:pPr>
            <a:r>
              <a:t>*no singoli studenti, ma presenze anche ripetute (alcune sono state rilevate dai soli questionari di gradimento, mancando una specifica rilevazione delle presenze)</a:t>
            </a:r>
          </a:p>
        </p:txBody>
      </p:sp>
      <p:sp>
        <p:nvSpPr>
          <p:cNvPr id="281" name="Valutazioni positive in chi ha compilato il questionario di gradimento (n=263)"/>
          <p:cNvSpPr txBox="1"/>
          <p:nvPr/>
        </p:nvSpPr>
        <p:spPr>
          <a:xfrm>
            <a:off x="348091" y="1728738"/>
            <a:ext cx="12308617" cy="469901"/>
          </a:xfrm>
          <a:prstGeom prst="rect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Valutazioni positive in chi ha compilato il questionario di gradimento (n=263)</a:t>
            </a:r>
          </a:p>
        </p:txBody>
      </p:sp>
      <p:pic>
        <p:nvPicPr>
          <p:cNvPr id="28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72" y="2301745"/>
            <a:ext cx="3637180" cy="3637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filmato-incollato.png" descr="filmato-incolla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6379" y="2521723"/>
            <a:ext cx="3360718" cy="3197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filmato-incollato.png" descr="filmato-incollat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26542" y="2693515"/>
            <a:ext cx="3637180" cy="2853639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Ritieni che chi ha condotto il webinar abbia mostrato competenza e professionalità?"/>
          <p:cNvSpPr txBox="1"/>
          <p:nvPr/>
        </p:nvSpPr>
        <p:spPr>
          <a:xfrm>
            <a:off x="8462921" y="5527651"/>
            <a:ext cx="3964423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1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Ritieni che chi ha condotto il webinar abbia mostrato competenza e professionalità?</a:t>
            </a:r>
          </a:p>
        </p:txBody>
      </p:sp>
      <p:pic>
        <p:nvPicPr>
          <p:cNvPr id="286" name="filmato-incollato.png" descr="filmato-incollat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87132" y="6035681"/>
            <a:ext cx="4429888" cy="3197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filmato-incollato.png" descr="filmato-incollat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32471" y="6035681"/>
            <a:ext cx="3861706" cy="3197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arta dei Servizi…"/>
          <p:cNvSpPr txBox="1"/>
          <p:nvPr/>
        </p:nvSpPr>
        <p:spPr>
          <a:xfrm>
            <a:off x="953071" y="1777999"/>
            <a:ext cx="11098658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b="1">
                <a:latin typeface="Palatino"/>
                <a:ea typeface="Palatino"/>
                <a:cs typeface="Palatino"/>
                <a:sym typeface="Palatino"/>
              </a:defRPr>
            </a:pPr>
            <a:r>
              <a:t>Carta dei Servizi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Il SCPA si è dotato di una propria Carta dei Servizi: </a:t>
            </a:r>
            <a:r>
              <a:rPr u="sng">
                <a:solidFill>
                  <a:schemeClr val="accent1"/>
                </a:solidFill>
                <a:hlinkClick r:id="rId2"/>
              </a:rPr>
              <a:t>https://www.unife.it/it/studiare/diritti/counseling/carta-dei-servizi-da-soli-mai-rev-luglio-2024-docx.pdf</a:t>
            </a:r>
            <a:r>
              <a:rPr>
                <a:solidFill>
                  <a:schemeClr val="accent1"/>
                </a:solidFill>
              </a:rPr>
              <a:t>  </a:t>
            </a:r>
            <a:r>
              <a:t>aggiornata sulla base dei </a:t>
            </a:r>
            <a:r>
              <a:rPr u="sng">
                <a:solidFill>
                  <a:schemeClr val="accent1"/>
                </a:solidFill>
                <a:hlinkClick r:id="rId3"/>
              </a:rPr>
              <a:t>recenti documenti pubblicati sul sito della Conferenza dei Rettori delle Università Italiane (CRUI)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e sulla base delle riflessioni contenute nell’articolo redatto dal sottogruppo CRUI che si è occupato della Survey condotta sui Servizi di Counseling Psicologici di Ateneo delle Università Italiane </a:t>
            </a:r>
            <a:r>
              <a:rPr>
                <a:solidFill>
                  <a:schemeClr val="accent1"/>
                </a:solidFill>
              </a:rPr>
              <a:t>[</a:t>
            </a:r>
            <a:r>
              <a:rPr u="sng">
                <a:solidFill>
                  <a:schemeClr val="accent1"/>
                </a:solidFill>
                <a:hlinkClick r:id="rId4"/>
              </a:rPr>
              <a:t>Bastianoni et al. I servizi di Counseling psicologico nelle università italiane: una panoramica sullo stato dell’arte, Giornale italiano di psicologia, Fascicolo 1, marzo 2024, p.69-93</a:t>
            </a:r>
            <a:r>
              <a:t>]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ichiesta"/>
          <p:cNvSpPr/>
          <p:nvPr/>
        </p:nvSpPr>
        <p:spPr>
          <a:xfrm>
            <a:off x="5597270" y="408535"/>
            <a:ext cx="1270001" cy="617540"/>
          </a:xfrm>
          <a:prstGeom prst="rect">
            <a:avLst/>
          </a:prstGeom>
          <a:solidFill>
            <a:schemeClr val="accent6">
              <a:lumOff val="16165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Richiesta</a:t>
            </a:r>
          </a:p>
        </p:txBody>
      </p:sp>
      <p:sp>
        <p:nvSpPr>
          <p:cNvPr id="177" name="Linea"/>
          <p:cNvSpPr/>
          <p:nvPr/>
        </p:nvSpPr>
        <p:spPr>
          <a:xfrm>
            <a:off x="6232270" y="1030880"/>
            <a:ext cx="1" cy="406401"/>
          </a:xfrm>
          <a:prstGeom prst="line">
            <a:avLst/>
          </a:prstGeom>
          <a:ln w="25400">
            <a:solidFill>
              <a:schemeClr val="accent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8" name="Primo contatto"/>
          <p:cNvSpPr/>
          <p:nvPr/>
        </p:nvSpPr>
        <p:spPr>
          <a:xfrm>
            <a:off x="5327141" y="1452586"/>
            <a:ext cx="1810259" cy="617540"/>
          </a:xfrm>
          <a:prstGeom prst="rect">
            <a:avLst/>
          </a:prstGeom>
          <a:solidFill>
            <a:srgbClr val="D5D5D5"/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Primo contatto</a:t>
            </a:r>
          </a:p>
        </p:txBody>
      </p:sp>
      <p:sp>
        <p:nvSpPr>
          <p:cNvPr id="179" name="Primo colloquio"/>
          <p:cNvSpPr/>
          <p:nvPr/>
        </p:nvSpPr>
        <p:spPr>
          <a:xfrm>
            <a:off x="5007141" y="2748728"/>
            <a:ext cx="2450259" cy="1223774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hueOff val="-202083"/>
                <a:satOff val="17755"/>
                <a:lumOff val="-1608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 u="sng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Primo colloquio</a:t>
            </a:r>
          </a:p>
        </p:txBody>
      </p:sp>
      <p:sp>
        <p:nvSpPr>
          <p:cNvPr id="180" name="Linea"/>
          <p:cNvSpPr/>
          <p:nvPr/>
        </p:nvSpPr>
        <p:spPr>
          <a:xfrm>
            <a:off x="6232270" y="2062557"/>
            <a:ext cx="1" cy="693740"/>
          </a:xfrm>
          <a:prstGeom prst="line">
            <a:avLst/>
          </a:prstGeom>
          <a:ln w="25400">
            <a:solidFill>
              <a:schemeClr val="accent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" name="Form richiesta:…"/>
          <p:cNvSpPr txBox="1"/>
          <p:nvPr/>
        </p:nvSpPr>
        <p:spPr>
          <a:xfrm>
            <a:off x="2533868" y="463305"/>
            <a:ext cx="301897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>
                    <a:lumOff val="-13575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solidFill>
                  <a:schemeClr val="accent6">
                    <a:satOff val="-20754"/>
                    <a:lumOff val="-16738"/>
                  </a:schemeClr>
                </a:solidFill>
              </a:rPr>
              <a:t>Form richiesta: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>
                    <a:lumOff val="-13575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u="sng">
                <a:hlinkClick r:id="rId2"/>
              </a:rPr>
              <a:t>https://forms.gle/zQVEdeWbriXtmTB5A</a:t>
            </a:r>
          </a:p>
        </p:txBody>
      </p:sp>
      <p:sp>
        <p:nvSpPr>
          <p:cNvPr id="182" name="Mail all* student* dalla…"/>
          <p:cNvSpPr txBox="1"/>
          <p:nvPr/>
        </p:nvSpPr>
        <p:spPr>
          <a:xfrm>
            <a:off x="7883769" y="1469255"/>
            <a:ext cx="21253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6">
                    <a:satOff val="-20754"/>
                    <a:lumOff val="-16738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Mail all* student* dalla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6">
                    <a:satOff val="-20754"/>
                    <a:lumOff val="-16738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u="sng"/>
              <a:t>Responsabile del Servizio</a:t>
            </a:r>
          </a:p>
        </p:txBody>
      </p:sp>
      <p:sp>
        <p:nvSpPr>
          <p:cNvPr id="183" name="24-48 ore"/>
          <p:cNvSpPr txBox="1"/>
          <p:nvPr/>
        </p:nvSpPr>
        <p:spPr>
          <a:xfrm>
            <a:off x="6369963" y="1062630"/>
            <a:ext cx="82289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24-48 ore</a:t>
            </a:r>
          </a:p>
        </p:txBody>
      </p:sp>
      <p:sp>
        <p:nvSpPr>
          <p:cNvPr id="184" name="Entro 15 gg"/>
          <p:cNvSpPr txBox="1"/>
          <p:nvPr/>
        </p:nvSpPr>
        <p:spPr>
          <a:xfrm>
            <a:off x="6274899" y="2109455"/>
            <a:ext cx="101302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Entro 15 gg</a:t>
            </a:r>
          </a:p>
        </p:txBody>
      </p:sp>
      <p:sp>
        <p:nvSpPr>
          <p:cNvPr id="185" name="Linea"/>
          <p:cNvSpPr/>
          <p:nvPr/>
        </p:nvSpPr>
        <p:spPr>
          <a:xfrm>
            <a:off x="8946427" y="2138744"/>
            <a:ext cx="1" cy="485183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6" name="Operatore SCPA"/>
          <p:cNvSpPr/>
          <p:nvPr/>
        </p:nvSpPr>
        <p:spPr>
          <a:xfrm>
            <a:off x="8157067" y="2702821"/>
            <a:ext cx="1810260" cy="617540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Operatore SCPA</a:t>
            </a:r>
          </a:p>
        </p:txBody>
      </p:sp>
      <p:sp>
        <p:nvSpPr>
          <p:cNvPr id="187" name="Assegna a"/>
          <p:cNvSpPr txBox="1"/>
          <p:nvPr/>
        </p:nvSpPr>
        <p:spPr>
          <a:xfrm>
            <a:off x="9013021" y="2203535"/>
            <a:ext cx="94406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Assegna a</a:t>
            </a:r>
          </a:p>
        </p:txBody>
      </p:sp>
      <p:sp>
        <p:nvSpPr>
          <p:cNvPr id="188" name="Linea"/>
          <p:cNvSpPr/>
          <p:nvPr/>
        </p:nvSpPr>
        <p:spPr>
          <a:xfrm flipH="1">
            <a:off x="7492114" y="3011590"/>
            <a:ext cx="630240" cy="1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9" name="Convoca l* student* entro 15 giorni e lo invita alla compilazione del CORE-OM, “Triage”, SAES"/>
          <p:cNvSpPr txBox="1"/>
          <p:nvPr/>
        </p:nvSpPr>
        <p:spPr>
          <a:xfrm>
            <a:off x="8124311" y="3293312"/>
            <a:ext cx="288384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defRPr sz="1200"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Convoca l* student* entro 15 giorni e lo invita alla compilazione del CORE-OM, “Triage”, SAES </a:t>
            </a:r>
          </a:p>
        </p:txBody>
      </p:sp>
      <p:sp>
        <p:nvSpPr>
          <p:cNvPr id="190" name="Linea"/>
          <p:cNvSpPr/>
          <p:nvPr/>
        </p:nvSpPr>
        <p:spPr>
          <a:xfrm>
            <a:off x="6232270" y="4000670"/>
            <a:ext cx="1" cy="1684214"/>
          </a:xfrm>
          <a:prstGeom prst="line">
            <a:avLst/>
          </a:prstGeom>
          <a:ln w="25400">
            <a:solidFill>
              <a:schemeClr val="accent2">
                <a:hueOff val="-202083"/>
                <a:satOff val="17755"/>
                <a:lumOff val="-1608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1" name="Colloqui successivi"/>
          <p:cNvSpPr/>
          <p:nvPr/>
        </p:nvSpPr>
        <p:spPr>
          <a:xfrm>
            <a:off x="5007141" y="5756274"/>
            <a:ext cx="2450259" cy="1559212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hueOff val="-202083"/>
                <a:satOff val="17755"/>
                <a:lumOff val="-1608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 u="sng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Colloqui successivi</a:t>
            </a:r>
          </a:p>
        </p:txBody>
      </p:sp>
      <p:sp>
        <p:nvSpPr>
          <p:cNvPr id="192" name="Linea"/>
          <p:cNvSpPr/>
          <p:nvPr/>
        </p:nvSpPr>
        <p:spPr>
          <a:xfrm>
            <a:off x="9062197" y="3996949"/>
            <a:ext cx="1" cy="238547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3" name="Intervisione"/>
          <p:cNvSpPr/>
          <p:nvPr/>
        </p:nvSpPr>
        <p:spPr>
          <a:xfrm>
            <a:off x="8157067" y="4286058"/>
            <a:ext cx="1810260" cy="617540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Intervisione</a:t>
            </a:r>
          </a:p>
        </p:txBody>
      </p:sp>
      <p:sp>
        <p:nvSpPr>
          <p:cNvPr id="194" name="Dopo il 1° colloquio viene offerta la possibilità di intervisione (ridefinizione del focus, n. Incontri da effettuare, etc…)"/>
          <p:cNvSpPr txBox="1"/>
          <p:nvPr/>
        </p:nvSpPr>
        <p:spPr>
          <a:xfrm>
            <a:off x="8124311" y="4905734"/>
            <a:ext cx="2883842" cy="67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1200"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Dopo il 1° colloquio viene offerta la possibilità di intervisione (ridefinizione del focus, n. Incontri da effettuare, etc…)</a:t>
            </a:r>
          </a:p>
        </p:txBody>
      </p:sp>
      <p:sp>
        <p:nvSpPr>
          <p:cNvPr id="195" name="Linea"/>
          <p:cNvSpPr/>
          <p:nvPr/>
        </p:nvSpPr>
        <p:spPr>
          <a:xfrm>
            <a:off x="9062197" y="5525119"/>
            <a:ext cx="1" cy="238546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6" name="Supervisione"/>
          <p:cNvSpPr/>
          <p:nvPr/>
        </p:nvSpPr>
        <p:spPr>
          <a:xfrm>
            <a:off x="8157067" y="5814093"/>
            <a:ext cx="1810260" cy="617540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Supervisione</a:t>
            </a:r>
          </a:p>
        </p:txBody>
      </p:sp>
      <p:sp>
        <p:nvSpPr>
          <p:cNvPr id="197" name="Una volta al mese è messo a disposizione degli operatori uno spazio di supervisione in cui possono essere discussi con la Responsabile o Supervisori esterni i casi seguiti"/>
          <p:cNvSpPr txBox="1"/>
          <p:nvPr/>
        </p:nvSpPr>
        <p:spPr>
          <a:xfrm>
            <a:off x="8162900" y="6386077"/>
            <a:ext cx="2883843" cy="103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sz="1200"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Una volta al mese è messo a disposizione degli operatori uno spazio di supervisione in cui possono essere discussi con la Responsabile o Supervisori esterni i casi seguiti</a:t>
            </a:r>
          </a:p>
        </p:txBody>
      </p:sp>
      <p:sp>
        <p:nvSpPr>
          <p:cNvPr id="198" name="Chiusura del percorso"/>
          <p:cNvSpPr/>
          <p:nvPr/>
        </p:nvSpPr>
        <p:spPr>
          <a:xfrm>
            <a:off x="5007141" y="7864452"/>
            <a:ext cx="2450259" cy="647701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hueOff val="-202083"/>
                <a:satOff val="17755"/>
                <a:lumOff val="-1608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 u="sng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Chiusura del percorso</a:t>
            </a:r>
          </a:p>
        </p:txBody>
      </p:sp>
      <p:sp>
        <p:nvSpPr>
          <p:cNvPr id="199" name="Linea"/>
          <p:cNvSpPr/>
          <p:nvPr/>
        </p:nvSpPr>
        <p:spPr>
          <a:xfrm>
            <a:off x="6232270" y="7386876"/>
            <a:ext cx="1" cy="406401"/>
          </a:xfrm>
          <a:prstGeom prst="line">
            <a:avLst/>
          </a:prstGeom>
          <a:ln w="25400">
            <a:solidFill>
              <a:schemeClr val="accent2">
                <a:hueOff val="-202083"/>
                <a:satOff val="17755"/>
                <a:lumOff val="-1608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0" name="Operatore SCPA"/>
          <p:cNvSpPr/>
          <p:nvPr/>
        </p:nvSpPr>
        <p:spPr>
          <a:xfrm>
            <a:off x="8157067" y="7864452"/>
            <a:ext cx="1810260" cy="617540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Operatore SCPA</a:t>
            </a:r>
          </a:p>
        </p:txBody>
      </p:sp>
      <p:sp>
        <p:nvSpPr>
          <p:cNvPr id="201" name="L* student* viene invitat* alla compilazione del CORE-OM, SAES e del questionario anonimo di gradimento"/>
          <p:cNvSpPr txBox="1"/>
          <p:nvPr/>
        </p:nvSpPr>
        <p:spPr>
          <a:xfrm>
            <a:off x="8095332" y="8586003"/>
            <a:ext cx="301897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defRPr sz="1200"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L* student* viene invitat* alla compilazione del CORE-OM, SAES e del questionario anonimo di gradimento</a:t>
            </a:r>
          </a:p>
        </p:txBody>
      </p:sp>
      <p:sp>
        <p:nvSpPr>
          <p:cNvPr id="202" name="Linea"/>
          <p:cNvSpPr/>
          <p:nvPr/>
        </p:nvSpPr>
        <p:spPr>
          <a:xfrm flipH="1">
            <a:off x="7492114" y="8188302"/>
            <a:ext cx="630240" cy="1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3" name="Linea"/>
          <p:cNvSpPr/>
          <p:nvPr/>
        </p:nvSpPr>
        <p:spPr>
          <a:xfrm flipH="1">
            <a:off x="7194790" y="1761355"/>
            <a:ext cx="637940" cy="1"/>
          </a:xfrm>
          <a:prstGeom prst="line">
            <a:avLst/>
          </a:prstGeom>
          <a:ln w="25400">
            <a:solidFill>
              <a:schemeClr val="accent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4" name="Il processo di presa in carico"/>
          <p:cNvSpPr txBox="1"/>
          <p:nvPr/>
        </p:nvSpPr>
        <p:spPr>
          <a:xfrm>
            <a:off x="92468" y="4353528"/>
            <a:ext cx="481545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Il processo di presa in carico</a:t>
            </a:r>
          </a:p>
        </p:txBody>
      </p:sp>
      <p:pic>
        <p:nvPicPr>
          <p:cNvPr id="205" name="filmato-incollato.png" descr="filmato-incolla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429" y="4906127"/>
            <a:ext cx="4243872" cy="3001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Indicatori di qualità del Servizio"/>
          <p:cNvSpPr txBox="1"/>
          <p:nvPr/>
        </p:nvSpPr>
        <p:spPr>
          <a:xfrm>
            <a:off x="1908075" y="200273"/>
            <a:ext cx="918865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Indicatori di qualità del Servizio</a:t>
            </a:r>
          </a:p>
        </p:txBody>
      </p:sp>
      <p:sp>
        <p:nvSpPr>
          <p:cNvPr id="208" name="Tempi di attesa tra Richiesta e Primo contatto nel Counseling psicologico"/>
          <p:cNvSpPr txBox="1"/>
          <p:nvPr/>
        </p:nvSpPr>
        <p:spPr>
          <a:xfrm>
            <a:off x="634062" y="1133179"/>
            <a:ext cx="8551119" cy="43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Tempi di attesa tra Richiesta e Primo contatto nel Counseling psicologico</a:t>
            </a:r>
          </a:p>
        </p:txBody>
      </p:sp>
      <p:graphicFrame>
        <p:nvGraphicFramePr>
          <p:cNvPr id="209" name="Tabella 1-5"/>
          <p:cNvGraphicFramePr/>
          <p:nvPr/>
        </p:nvGraphicFramePr>
        <p:xfrm>
          <a:off x="9515591" y="1223875"/>
          <a:ext cx="2992653" cy="3251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7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6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 giorni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C0504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Freq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C0504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%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C0504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% cumul.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C0504D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25400">
                      <a:solidFill>
                        <a:srgbClr val="C0504D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solidFill>
                        <a:srgbClr val="C0504D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solidFill>
                        <a:srgbClr val="C0504D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5,5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solidFill>
                        <a:srgbClr val="C0504D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5,5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25400">
                      <a:solidFill>
                        <a:srgbClr val="C0504D"/>
                      </a:solidFill>
                      <a:miter lim="400000"/>
                    </a:lnR>
                    <a:lnT w="25400">
                      <a:solidFill>
                        <a:srgbClr val="C0504D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25400">
                      <a:solidFill>
                        <a:srgbClr val="C0504D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67,5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25400">
                      <a:solidFill>
                        <a:srgbClr val="C0504D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25400">
                      <a:solidFill>
                        <a:srgbClr val="C0504D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25400">
                      <a:solidFill>
                        <a:srgbClr val="C0504D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194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25400">
                      <a:solidFill>
                        <a:srgbClr val="C0504D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21,4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25400">
                      <a:solidFill>
                        <a:srgbClr val="C0504D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94,4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25400">
                      <a:solidFill>
                        <a:srgbClr val="C0504D"/>
                      </a:solidFill>
                      <a:miter lim="400000"/>
                    </a:lnR>
                    <a:lnT w="0">
                      <a:miter lim="400000"/>
                    </a:lnT>
                    <a:lnB w="25400">
                      <a:solidFill>
                        <a:srgbClr val="C0504D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solidFill>
                        <a:srgbClr val="C0504D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solidFill>
                        <a:srgbClr val="C0504D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3,5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solidFill>
                        <a:srgbClr val="C0504D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97,9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solidFill>
                        <a:srgbClr val="C0504D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99,2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99,3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99,6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99,7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99,8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99,9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907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1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Missing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 i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000" i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711">
                <a:tc>
                  <a:txBody>
                    <a:bodyPr/>
                    <a:lstStyle/>
                    <a:p>
                      <a:pPr defTabSz="914400">
                        <a:defRPr sz="11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1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922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1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1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213" name="Raggruppa"/>
          <p:cNvGrpSpPr/>
          <p:nvPr/>
        </p:nvGrpSpPr>
        <p:grpSpPr>
          <a:xfrm>
            <a:off x="707186" y="1615236"/>
            <a:ext cx="8404870" cy="4462283"/>
            <a:chOff x="0" y="0"/>
            <a:chExt cx="8404869" cy="4462281"/>
          </a:xfrm>
        </p:grpSpPr>
        <p:pic>
          <p:nvPicPr>
            <p:cNvPr id="210" name="filmato-incollato.png" descr="filmato-incollat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04870" cy="4050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Ovale"/>
            <p:cNvSpPr/>
            <p:nvPr/>
          </p:nvSpPr>
          <p:spPr>
            <a:xfrm>
              <a:off x="358030" y="1045256"/>
              <a:ext cx="2744960" cy="3417026"/>
            </a:xfrm>
            <a:prstGeom prst="ellips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2" name="94,4% ottiene un primo contatto nelle prime 48h"/>
            <p:cNvSpPr txBox="1"/>
            <p:nvPr/>
          </p:nvSpPr>
          <p:spPr>
            <a:xfrm>
              <a:off x="2517348" y="4045787"/>
              <a:ext cx="5346041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94,4% ottiene un primo contatto nelle prime 48h</a:t>
              </a:r>
            </a:p>
          </p:txBody>
        </p:sp>
      </p:grpSp>
      <p:sp>
        <p:nvSpPr>
          <p:cNvPr id="214" name="Giorni trascorsi tra il Primo Contatto e il Primo colloquio"/>
          <p:cNvSpPr txBox="1"/>
          <p:nvPr/>
        </p:nvSpPr>
        <p:spPr>
          <a:xfrm>
            <a:off x="233184" y="6229658"/>
            <a:ext cx="6371408" cy="38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accent6">
                    <a:satOff val="-20754"/>
                    <a:lumOff val="-16738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Giorni trascorsi tra il Primo Contatto e il Primo colloquio</a:t>
            </a:r>
          </a:p>
        </p:txBody>
      </p:sp>
      <p:pic>
        <p:nvPicPr>
          <p:cNvPr id="215" name="filmato-incollato.png" descr="filmato-incolla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8282" y="6603481"/>
            <a:ext cx="8410482" cy="305219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ettangolo"/>
          <p:cNvSpPr/>
          <p:nvPr/>
        </p:nvSpPr>
        <p:spPr>
          <a:xfrm>
            <a:off x="4616343" y="7293518"/>
            <a:ext cx="5767736" cy="2261882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7" name="91,9% ottiene un primo colloquio nell’arco di 2 settimane*"/>
          <p:cNvSpPr txBox="1"/>
          <p:nvPr/>
        </p:nvSpPr>
        <p:spPr>
          <a:xfrm>
            <a:off x="240518" y="6771058"/>
            <a:ext cx="4007750" cy="65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91,9% ottiene un primo colloquio nell’arco di 2 settimane*</a:t>
            </a:r>
          </a:p>
        </p:txBody>
      </p:sp>
      <p:sp>
        <p:nvSpPr>
          <p:cNvPr id="218" name="* dato elaborato su proposte ‘lineari’ (vedi box giallo)"/>
          <p:cNvSpPr txBox="1"/>
          <p:nvPr/>
        </p:nvSpPr>
        <p:spPr>
          <a:xfrm>
            <a:off x="240518" y="9356334"/>
            <a:ext cx="4007750" cy="2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* </a:t>
            </a:r>
            <a:r>
              <a:rPr b="0"/>
              <a:t>dato elaborato su proposte ‘lineari’ (vedi box giallo)</a:t>
            </a:r>
          </a:p>
        </p:txBody>
      </p:sp>
      <p:sp>
        <p:nvSpPr>
          <p:cNvPr id="219" name="n=907 (922-15)"/>
          <p:cNvSpPr txBox="1"/>
          <p:nvPr/>
        </p:nvSpPr>
        <p:spPr>
          <a:xfrm>
            <a:off x="9433605" y="4392232"/>
            <a:ext cx="227012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n=907 </a:t>
            </a:r>
            <a:r>
              <a:rPr sz="2000"/>
              <a:t>(922-15)</a:t>
            </a:r>
          </a:p>
        </p:txBody>
      </p:sp>
      <p:sp>
        <p:nvSpPr>
          <p:cNvPr id="220" name="n=750"/>
          <p:cNvSpPr txBox="1"/>
          <p:nvPr/>
        </p:nvSpPr>
        <p:spPr>
          <a:xfrm>
            <a:off x="11462741" y="6144064"/>
            <a:ext cx="12043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6">
                    <a:satOff val="-20754"/>
                    <a:lumOff val="-16738"/>
                  </a:schemeClr>
                </a:solidFill>
              </a:defRPr>
            </a:lvl1pPr>
          </a:lstStyle>
          <a:p>
            <a:r>
              <a:t>n=750</a:t>
            </a:r>
          </a:p>
        </p:txBody>
      </p:sp>
      <p:sp>
        <p:nvSpPr>
          <p:cNvPr id="221" name="117 hanno un primo colloquio, ma questo è stato fissato in linea con le esigenze della studentessa/studente che non ha accettato la prima proposta che gli è stata fatta dall’operatore nei tempi previsti; 55 la differenza non è calcolabile per motivi dive"/>
          <p:cNvSpPr txBox="1"/>
          <p:nvPr/>
        </p:nvSpPr>
        <p:spPr>
          <a:xfrm>
            <a:off x="9305254" y="5009798"/>
            <a:ext cx="3387927" cy="1077367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1200" i="1">
                <a:solidFill>
                  <a:srgbClr val="5E5E5E"/>
                </a:solidFill>
              </a:defRPr>
            </a:lvl1pPr>
          </a:lstStyle>
          <a:p>
            <a:r>
              <a:t>117 hanno un primo colloquio, ma questo è stato fissato in linea con le esigenze della studentessa/studente che non ha accettato la prima proposta che gli è stata fatta dall’operatore nei tempi previsti; 55 la differenza non è calcolabile per motivi diversi</a:t>
            </a:r>
          </a:p>
        </p:txBody>
      </p:sp>
      <p:sp>
        <p:nvSpPr>
          <p:cNvPr id="222" name="Linea"/>
          <p:cNvSpPr/>
          <p:nvPr/>
        </p:nvSpPr>
        <p:spPr>
          <a:xfrm flipH="1" flipV="1">
            <a:off x="11066348" y="4882580"/>
            <a:ext cx="890910" cy="1331803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headEnd type="stealth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ounseling psicologico individuale"/>
          <p:cNvSpPr txBox="1"/>
          <p:nvPr/>
        </p:nvSpPr>
        <p:spPr>
          <a:xfrm>
            <a:off x="1484808" y="213136"/>
            <a:ext cx="1003518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Counseling psicologico individuale</a:t>
            </a:r>
          </a:p>
        </p:txBody>
      </p:sp>
      <p:pic>
        <p:nvPicPr>
          <p:cNvPr id="225" name="filmato-incollato.png" descr="filmato-incollato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72880" y="1225427"/>
            <a:ext cx="6116194" cy="431617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26" name="Tabella 1-38"/>
          <p:cNvGraphicFramePr/>
          <p:nvPr/>
        </p:nvGraphicFramePr>
        <p:xfrm>
          <a:off x="655036" y="5574185"/>
          <a:ext cx="5758280" cy="50834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87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993">
                <a:tc>
                  <a:txBody>
                    <a:bodyPr/>
                    <a:lstStyle/>
                    <a:p>
                      <a:pPr algn="just" defTabSz="449580">
                        <a:lnSpc>
                          <a:spcPct val="107916"/>
                        </a:lnSpc>
                        <a:spcBef>
                          <a:spcPts val="800"/>
                        </a:spcBef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t>Incontri individuali 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A7C0DE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4958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</a:tabLst>
                        <a:defRPr sz="2200" b="1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t>5749 ore</a:t>
                      </a:r>
                    </a:p>
                  </a:txBody>
                  <a:tcPr marL="50800" marR="50800" marT="50800" marB="5080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7" name="Tabella 22"/>
          <p:cNvGraphicFramePr/>
          <p:nvPr/>
        </p:nvGraphicFramePr>
        <p:xfrm>
          <a:off x="7046779" y="1724021"/>
          <a:ext cx="5518075" cy="2616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325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058">
                <a:tc>
                  <a:txBody>
                    <a:bodyPr/>
                    <a:lstStyle/>
                    <a:p>
                      <a:pPr algn="l"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Frequenza</a:t>
                      </a:r>
                    </a:p>
                  </a:txBody>
                  <a:tcPr marL="50800" marR="50800" marT="50800" marB="50800" anchor="b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Percentuale</a:t>
                      </a:r>
                    </a:p>
                  </a:txBody>
                  <a:tcPr marL="50800" marR="50800" marT="50800" marB="50800" anchor="b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58">
                <a:tc>
                  <a:txBody>
                    <a:bodyPr/>
                    <a:lstStyle/>
                    <a:p>
                      <a:pPr algn="r"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2021</a:t>
                      </a:r>
                    </a:p>
                  </a:txBody>
                  <a:tcPr marL="50800" marR="50800" marT="50800" marB="50800" anchor="b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058">
                <a:tc>
                  <a:txBody>
                    <a:bodyPr/>
                    <a:lstStyle/>
                    <a:p>
                      <a:pPr algn="r"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2022</a:t>
                      </a:r>
                    </a:p>
                  </a:txBody>
                  <a:tcPr marL="50800" marR="50800" marT="50800" marB="50800" anchor="b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25</a:t>
                      </a:r>
                    </a:p>
                  </a:txBody>
                  <a:tcPr marL="63500" marR="63500" marT="0" marB="0" anchor="ctr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058">
                <a:tc>
                  <a:txBody>
                    <a:bodyPr/>
                    <a:lstStyle/>
                    <a:p>
                      <a:pPr algn="r"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2023</a:t>
                      </a:r>
                    </a:p>
                  </a:txBody>
                  <a:tcPr marL="50800" marR="50800" marT="50800" marB="50800" anchor="b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64</a:t>
                      </a:r>
                    </a:p>
                  </a:txBody>
                  <a:tcPr marL="63500" marR="63500" marT="0" marB="0" anchor="ctr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058">
                <a:tc>
                  <a:txBody>
                    <a:bodyPr/>
                    <a:lstStyle/>
                    <a:p>
                      <a:pPr algn="r"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2024</a:t>
                      </a:r>
                    </a:p>
                  </a:txBody>
                  <a:tcPr marL="50800" marR="50800" marT="50800" marB="50800" anchor="b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324</a:t>
                      </a:r>
                    </a:p>
                  </a:txBody>
                  <a:tcPr marL="63500" marR="63500" marT="0" marB="0" anchor="ctr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24,4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058">
                <a:tc>
                  <a:txBody>
                    <a:bodyPr/>
                    <a:lstStyle/>
                    <a:p>
                      <a:pPr algn="r"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2025</a:t>
                      </a:r>
                    </a:p>
                  </a:txBody>
                  <a:tcPr marL="50800" marR="50800" marT="50800" marB="50800" anchor="b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910</a:t>
                      </a:r>
                    </a:p>
                  </a:txBody>
                  <a:tcPr marL="63500" marR="63500" marT="0" marB="0" anchor="ctr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68,4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058">
                <a:tc>
                  <a:txBody>
                    <a:bodyPr/>
                    <a:lstStyle/>
                    <a:p>
                      <a:pPr algn="just" defTabSz="449580"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Totale</a:t>
                      </a:r>
                    </a:p>
                  </a:txBody>
                  <a:tcPr marL="50800" marR="50800" marT="50800" marB="50800" anchor="b" horzOverflow="overflow">
                    <a:lnR w="6350">
                      <a:solidFill>
                        <a:srgbClr val="000000"/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1330</a:t>
                      </a:r>
                    </a:p>
                  </a:txBody>
                  <a:tcPr marL="63500" marR="63500" marT="0" marB="0" anchor="ctr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8" name="In tabella vediamo quando hanno svolto il primo contatto."/>
          <p:cNvSpPr txBox="1"/>
          <p:nvPr/>
        </p:nvSpPr>
        <p:spPr>
          <a:xfrm>
            <a:off x="6796858" y="1284128"/>
            <a:ext cx="600521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18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In tabella vediamo quando hanno svolto il primo contatto.</a:t>
            </a:r>
          </a:p>
        </p:txBody>
      </p:sp>
      <p:pic>
        <p:nvPicPr>
          <p:cNvPr id="229" name="filmato-incollato.png" descr="filmato-incolla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1134" y="7315584"/>
            <a:ext cx="3380861" cy="178986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0" name="Tabella 1-18"/>
          <p:cNvGraphicFramePr/>
          <p:nvPr/>
        </p:nvGraphicFramePr>
        <p:xfrm>
          <a:off x="771963" y="6108920"/>
          <a:ext cx="5530776" cy="266789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919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9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9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82447"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Non binario/Altro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18 -20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304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394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21- 23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399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553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24 -26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136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27 -30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oltre i 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95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95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944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377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1330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1" name="Fuorisede…"/>
          <p:cNvSpPr txBox="1"/>
          <p:nvPr/>
        </p:nvSpPr>
        <p:spPr>
          <a:xfrm>
            <a:off x="8939132" y="8288442"/>
            <a:ext cx="2394906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b="1">
                <a:solidFill>
                  <a:schemeClr val="accent1">
                    <a:lumOff val="-135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Fuorisede</a:t>
            </a:r>
          </a:p>
          <a:p>
            <a:pPr algn="ctr">
              <a:spcBef>
                <a:spcPts val="0"/>
              </a:spcBef>
              <a:defRPr>
                <a:solidFill>
                  <a:schemeClr val="accent1">
                    <a:lumOff val="-135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 maggioranza</a:t>
            </a:r>
          </a:p>
        </p:txBody>
      </p:sp>
      <p:graphicFrame>
        <p:nvGraphicFramePr>
          <p:cNvPr id="232" name="Tabella 1-36"/>
          <p:cNvGraphicFramePr/>
          <p:nvPr/>
        </p:nvGraphicFramePr>
        <p:xfrm>
          <a:off x="6657613" y="4409131"/>
          <a:ext cx="6197514" cy="30861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8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0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1099">
                <a:tc gridSpan="6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Tavola di contingenza Indica la tua fascia d'età * Status studentessa/studente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defTabSz="914400">
                        <a:defRPr sz="14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F67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4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F679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Fuori sede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In sede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099">
                <a:tc rowSpan="6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Indica la tua fascia d'età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18 -20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332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394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0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21- 23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439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553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0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24 -26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0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27 -30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oltre i 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0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BA1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defTabSz="914400">
                        <a:defRPr sz="14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F679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1023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306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1330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33" name="Freccia"/>
          <p:cNvSpPr/>
          <p:nvPr/>
        </p:nvSpPr>
        <p:spPr>
          <a:xfrm rot="16200000">
            <a:off x="9604189" y="7380928"/>
            <a:ext cx="1166391" cy="820489"/>
          </a:xfrm>
          <a:prstGeom prst="rightArrow">
            <a:avLst>
              <a:gd name="adj1" fmla="val 32000"/>
              <a:gd name="adj2" fmla="val 99063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ounseling psicologico individuale"/>
          <p:cNvSpPr txBox="1"/>
          <p:nvPr/>
        </p:nvSpPr>
        <p:spPr>
          <a:xfrm>
            <a:off x="1484808" y="213136"/>
            <a:ext cx="1003518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Counseling psicologico individuale</a:t>
            </a:r>
          </a:p>
        </p:txBody>
      </p:sp>
      <p:graphicFrame>
        <p:nvGraphicFramePr>
          <p:cNvPr id="236" name="Tabella 1-34"/>
          <p:cNvGraphicFramePr/>
          <p:nvPr/>
        </p:nvGraphicFramePr>
        <p:xfrm>
          <a:off x="682439" y="1083852"/>
          <a:ext cx="12180432" cy="58801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41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5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35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7912"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Freq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%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 b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Studi umanistici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2C5D7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2C5D7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2C5D7D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Area studi umanistici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2C5D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16%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2C5D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06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Medicina traslazionale e per la Romagna (ex Morfologia, chirurgia e medicina sperimentale)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764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280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764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21,1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764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Medicina, Farmacia e Prevenzione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Area medica e scienze mediche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Scienze mediche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12,6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40,8%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576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066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Neuroscienze e Riabilitazione (ex Scienze biomediche e chirurgico specialistiche)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6764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914400">
                        <a:def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Scienze chimiche e farmaceutiche ed agrarie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Scienze della vita e biotecnologie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12,3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Area scientifica, scienze pure e applicate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>
                      <a:solidFill>
                        <a:srgbClr val="A7A7A7"/>
                      </a:solidFill>
                    </a:lnB>
                    <a:solidFill>
                      <a:srgbClr val="33682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Ingegneria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Fisica e Scienze della Terra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>
                      <a:solidFill>
                        <a:srgbClr val="A7A7A7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27%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A7A7A7"/>
                      </a:solidFill>
                    </a:lnL>
                    <a:lnR>
                      <a:solidFill>
                        <a:srgbClr val="A7A7A7"/>
                      </a:solidFill>
                    </a:lnR>
                    <a:lnT>
                      <a:solidFill>
                        <a:srgbClr val="A7A7A7"/>
                      </a:solidFill>
                    </a:lnT>
                    <a:lnB w="0">
                      <a:miter lim="400000"/>
                    </a:lnB>
                    <a:solidFill>
                      <a:srgbClr val="3368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Matematica e informatica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3,4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33682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Giurisprudenza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Economia e management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6,5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Economico-giuridiche/architettura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Architettura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5,3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16,2%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4699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7912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 i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600" i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237" name="filmato-incollato.png" descr="filmato-incolla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2473" y="6683774"/>
            <a:ext cx="4903586" cy="287660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8" name="Una buona fetta di studentesse e studenti sono provenienti da percorsi di area medico-sanitaria e scienze mediche. Un elemento che contraddistingue questa tipologia di studenti, proprio per il percorso di studi intrapreso, è una maggiore health literacy "/>
          <p:cNvSpPr txBox="1"/>
          <p:nvPr/>
        </p:nvSpPr>
        <p:spPr>
          <a:xfrm>
            <a:off x="682575" y="7004449"/>
            <a:ext cx="7113596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49580">
              <a:lnSpc>
                <a:spcPct val="100000"/>
              </a:lnSpc>
              <a:spcBef>
                <a:spcPts val="0"/>
              </a:spcBef>
              <a:defRPr sz="1800" i="1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Una buona fetta di studentesse e studenti sono provenienti da percorsi di area medico-sanitaria e scienze mediche. Un elemento che contraddistingue questa tipologia di studenti, proprio per il percorso di studi intrapreso, è una maggiore </a:t>
            </a:r>
            <a:r>
              <a:rPr b="1"/>
              <a:t>health literacy </a:t>
            </a:r>
            <a:r>
              <a:t>(si veda ad esempio Kühn, Bachert, Hildebrand, Kunkel, Reitermayer, Wäsche, Woll, 2022), oltre a dover affrontare un </a:t>
            </a:r>
            <a:r>
              <a:rPr b="1"/>
              <a:t>percorso di studi molto impegnativo ed a forte impatto emotivo nelle prime esperienze dirette con i pazienti</a:t>
            </a:r>
            <a:r>
              <a:t>.</a:t>
            </a:r>
          </a:p>
        </p:txBody>
      </p:sp>
      <p:pic>
        <p:nvPicPr>
          <p:cNvPr id="239" name="Cosa studiano Cosa studiano" descr="Cosa studiano Cosa studiano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3751" y="370707"/>
            <a:ext cx="3190114" cy="12915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" name="Tabella 1-21"/>
          <p:cNvGraphicFramePr/>
          <p:nvPr/>
        </p:nvGraphicFramePr>
        <p:xfrm>
          <a:off x="406940" y="1115150"/>
          <a:ext cx="9101372" cy="8503519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321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6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7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7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2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2867"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13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Focus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13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13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13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Non binario/Altro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1300" b="1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nr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13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1300" b="1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Proporz F/M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01. Studio ed esami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1,06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02. Scelta universitaria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2,00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03. Adattamento ai cambiamenti imposti dalla pandemia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04. Tristezza e apatia persistenti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1,69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05. Solitudine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1,80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06. Stati ansiosi ricorrenti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113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3,05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07. Attacchi di Panico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AB4979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7,00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08. Disturbi del sonno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2,00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09. Agitazione/irrequietezza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10. Relazioni familiari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3,43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11. Disagio emotivo nella gestione della frustrazione relazionale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120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2,45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12. Socializzazione con i coetanei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1,45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13. Sentimenti di sfiducia in se' e nelle proprie capacità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AB4979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4,07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14. Eventi traumatici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3,41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15. Presunto disturbo psichiatrico e accompagnamento all'invio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1,75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16. Rapporto difficile con il cibo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AB4979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8,33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17. Vissuti di estraniamento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18. Definizione di se' e del proprio genere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19. Disorientamento verso il futuro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2,25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20. Lutti recenti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3,00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21. Altro - specificare nelle note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mancante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238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944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377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solidFill>
                            <a:srgbClr val="929292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1330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3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2,50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242" name="Counseling psicologico individuale"/>
          <p:cNvSpPr txBox="1"/>
          <p:nvPr/>
        </p:nvSpPr>
        <p:spPr>
          <a:xfrm>
            <a:off x="1484808" y="213136"/>
            <a:ext cx="1003518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Counseling psicologico individuale</a:t>
            </a:r>
          </a:p>
        </p:txBody>
      </p:sp>
      <p:sp>
        <p:nvSpPr>
          <p:cNvPr id="243" name="Maggiore incidenza di disagi personali, relazionali o legate a traumi e lutti. Disagi legati meramente all’esperienza universitaria risultano minoritari"/>
          <p:cNvSpPr txBox="1"/>
          <p:nvPr/>
        </p:nvSpPr>
        <p:spPr>
          <a:xfrm>
            <a:off x="382297" y="8607630"/>
            <a:ext cx="12467904" cy="87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400">
                <a:solidFill>
                  <a:schemeClr val="accent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Maggiore incidenza di disagi personali, relazionali o legate a traumi e lutti. Disagi legati meramente all’esperienza universitaria risultano minoritari</a:t>
            </a:r>
          </a:p>
        </p:txBody>
      </p:sp>
      <p:pic>
        <p:nvPicPr>
          <p:cNvPr id="244" name="Focus di lavoro Focus di lavoro" descr="Focus di lavoro Focus di lavoro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219" y="537930"/>
            <a:ext cx="3303271" cy="1291591"/>
          </a:xfrm>
          <a:prstGeom prst="rect">
            <a:avLst/>
          </a:prstGeom>
        </p:spPr>
      </p:pic>
      <p:pic>
        <p:nvPicPr>
          <p:cNvPr id="245" name="filmato-incollato.png" descr="filmato-incolla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40727" y="4313211"/>
            <a:ext cx="3277871" cy="193057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Freccia"/>
          <p:cNvSpPr/>
          <p:nvPr/>
        </p:nvSpPr>
        <p:spPr>
          <a:xfrm rot="16200000">
            <a:off x="10696467" y="7676784"/>
            <a:ext cx="1166391" cy="820489"/>
          </a:xfrm>
          <a:prstGeom prst="rightArrow">
            <a:avLst>
              <a:gd name="adj1" fmla="val 32000"/>
              <a:gd name="adj2" fmla="val 99063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accent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7" name="Questa informazione emerge anche dalle domande preliminari alla compilazione del questionario SAES"/>
          <p:cNvSpPr txBox="1"/>
          <p:nvPr/>
        </p:nvSpPr>
        <p:spPr>
          <a:xfrm>
            <a:off x="9698344" y="6329614"/>
            <a:ext cx="3162636" cy="1088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1800">
                <a:solidFill>
                  <a:schemeClr val="accent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Questa informazione emerge anche dalle domande preliminari alla compilazione del questionario SAES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ounseling psicologico individuale"/>
          <p:cNvSpPr txBox="1"/>
          <p:nvPr/>
        </p:nvSpPr>
        <p:spPr>
          <a:xfrm>
            <a:off x="1484808" y="213136"/>
            <a:ext cx="1003518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Counseling psicologico individuale</a:t>
            </a:r>
          </a:p>
        </p:txBody>
      </p:sp>
      <p:pic>
        <p:nvPicPr>
          <p:cNvPr id="250" name="filmato-incollato.png" descr="filmato-incolla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3937" y="1694518"/>
            <a:ext cx="5630421" cy="291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filmato-incollato.png" descr="filmato-incolla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9020" y="1694518"/>
            <a:ext cx="5524254" cy="291996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CORE-OM in entrata"/>
          <p:cNvSpPr txBox="1"/>
          <p:nvPr/>
        </p:nvSpPr>
        <p:spPr>
          <a:xfrm>
            <a:off x="1637586" y="1004627"/>
            <a:ext cx="415368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CORE-OM in entrata</a:t>
            </a:r>
          </a:p>
        </p:txBody>
      </p:sp>
      <p:sp>
        <p:nvSpPr>
          <p:cNvPr id="253" name="CORE-OM in uscita"/>
          <p:cNvSpPr txBox="1"/>
          <p:nvPr/>
        </p:nvSpPr>
        <p:spPr>
          <a:xfrm>
            <a:off x="7769366" y="1004627"/>
            <a:ext cx="384356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CORE-OM in uscita</a:t>
            </a:r>
          </a:p>
        </p:txBody>
      </p:sp>
      <p:graphicFrame>
        <p:nvGraphicFramePr>
          <p:cNvPr id="254" name="Tabella 84"/>
          <p:cNvGraphicFramePr/>
          <p:nvPr/>
        </p:nvGraphicFramePr>
        <p:xfrm>
          <a:off x="611119" y="4553635"/>
          <a:ext cx="5769900" cy="32766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02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5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20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31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28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95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17500">
                <a:tc gridSpan="4">
                  <a:txBody>
                    <a:bodyPr/>
                    <a:lstStyle/>
                    <a:p>
                      <a:pPr defTabSz="44958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Entrata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A7C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defTabSz="44958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Uscita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A7C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114">
                <a:tc gridSpan="4">
                  <a:txBody>
                    <a:bodyPr/>
                    <a:lstStyle/>
                    <a:p>
                      <a:pPr algn="just" defTabSz="44958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</a:tabLst>
                        <a:defRPr sz="7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i="1"/>
                        <a:t>punteggio Somma Totale in Entrata (N=392 misure ripetute)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9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 defTabSz="44958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</a:tabLst>
                        <a:defRPr sz="8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i="1"/>
                        <a:t>punteggio Somma Totale in Uscita (N=392 misure ripetute)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 i="1"/>
                        <a:t>range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 i="1"/>
                        <a:t>descrizione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r" defTabSz="449580"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 i="1"/>
                        <a:t>freq.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defTabSz="449580">
                        <a:tabLst>
                          <a:tab pos="457200" algn="l"/>
                        </a:tabLst>
                        <a:defRPr sz="9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 i="1"/>
                        <a:t>range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 i="1"/>
                        <a:t>descrizione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l" defTabSz="449580"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 i="1"/>
                        <a:t>freq.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defTabSz="449580">
                        <a:tabLst>
                          <a:tab pos="4572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%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0-20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salute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16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4,10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0-20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salute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211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53,83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21-33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basso livello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43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11,00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21-33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basso livello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97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24,74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34-50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lieve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109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27,80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34-50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lieve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61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15,56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51-67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moderato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136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34,70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51-67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moderato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19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4,85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68-84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moderato-grave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71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18,10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68-84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moderato-grave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1,02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85-136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grave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17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4,30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85-136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grave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</a:t>
                      </a:r>
                    </a:p>
                  </a:txBody>
                  <a:tcPr marL="50800" marR="50800" marT="50800" marB="50800" anchor="b" horzOverflow="overflow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Totale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392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tabLst>
                          <a:tab pos="457200" algn="l"/>
                          <a:tab pos="914400" algn="l"/>
                        </a:tabLst>
                        <a:def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b="1"/>
                        <a:t>Totale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392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800"/>
                      </a:pPr>
                      <a:r>
                        <a:rPr sz="1000">
                          <a:uFill>
                            <a:solidFill>
                              <a:srgbClr val="000000"/>
                            </a:solidFill>
                          </a:u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</a:t>
                      </a:r>
                    </a:p>
                  </a:txBody>
                  <a:tcPr marL="50800" marR="50800" marT="50800" marB="50800" anchor="b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55" name="Tabella 1-37"/>
          <p:cNvGraphicFramePr/>
          <p:nvPr/>
        </p:nvGraphicFramePr>
        <p:xfrm>
          <a:off x="6929020" y="4758271"/>
          <a:ext cx="5536954" cy="214889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188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6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23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9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7800">
                <a:tc gridSpan="7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2025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C0B2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914400">
                        <a:defRPr sz="1000" b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A7C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Entrata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Uscita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defTabSz="457200">
                        <a:defRPr sz="1000" b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i="1"/>
                        <a:t>t</a:t>
                      </a:r>
                      <a:r>
                        <a:t> per misure ripetute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E8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914400">
                        <a:defRPr sz="1000" b="1"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ds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ds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 (GdL 391)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A7C0DE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A7C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9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SOMMA B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9,94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3,375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4,49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3,126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-26,744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9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p&lt;0.0001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9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SOMMA P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22,79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8,977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8,29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6,477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-30,19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9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p&lt;0.0001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9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SOMMA F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19,94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7,363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9,69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6,08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-25,815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9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p&lt;0.0001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9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SOMMA 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0,91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2,036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0,26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1,042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-6,713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9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p&lt;0.0001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9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 b="1">
                          <a:solidFill>
                            <a:srgbClr val="FF40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SOMMA TOT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53,58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18,537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22,74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14,865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-30,461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9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p&lt;0.0001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9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SOMMA -R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52,67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17,715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78C1D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22,48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14,399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  <a:solidFill>
                      <a:srgbClr val="FBCBA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000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-30,678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900" i="1"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p&lt;0.0001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A7A7A7"/>
                      </a:solidFill>
                    </a:lnL>
                    <a:lnR w="12700">
                      <a:solidFill>
                        <a:srgbClr val="A7A7A7"/>
                      </a:solidFill>
                    </a:lnR>
                    <a:lnT w="12700">
                      <a:solidFill>
                        <a:srgbClr val="A7A7A7"/>
                      </a:solidFill>
                    </a:lnT>
                    <a:lnB w="12700">
                      <a:solidFill>
                        <a:srgbClr val="A7A7A7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6" name="n=392 n=392" descr="n=392 n=39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73547" y="431435"/>
            <a:ext cx="1813942" cy="1246249"/>
          </a:xfrm>
          <a:prstGeom prst="rect">
            <a:avLst/>
          </a:prstGeom>
        </p:spPr>
      </p:pic>
      <p:pic>
        <p:nvPicPr>
          <p:cNvPr id="257" name="filmato-incollato.png" descr="filmato-incollat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94729" y="7037415"/>
            <a:ext cx="4626378" cy="2708124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Linea di collegamento"/>
          <p:cNvSpPr/>
          <p:nvPr/>
        </p:nvSpPr>
        <p:spPr>
          <a:xfrm>
            <a:off x="3324795" y="7931372"/>
            <a:ext cx="3405159" cy="1259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13" extrusionOk="0">
                <a:moveTo>
                  <a:pt x="0" y="0"/>
                </a:moveTo>
                <a:cubicBezTo>
                  <a:pt x="2527" y="15413"/>
                  <a:pt x="9727" y="21600"/>
                  <a:pt x="21600" y="18562"/>
                </a:cubicBezTo>
              </a:path>
            </a:pathLst>
          </a:cu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59" name="Interessante verificare anche il passaggio di stato che dà conto del miglioramento"/>
          <p:cNvSpPr txBox="1"/>
          <p:nvPr/>
        </p:nvSpPr>
        <p:spPr>
          <a:xfrm>
            <a:off x="734390" y="8253749"/>
            <a:ext cx="3026520" cy="122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Interessante verificare anche il passaggio di stato che dà conto del miglioramento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filmato-incollato.png" descr="filmato-incollat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088" y="365728"/>
            <a:ext cx="7727001" cy="4248635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eminari"/>
          <p:cNvSpPr txBox="1"/>
          <p:nvPr/>
        </p:nvSpPr>
        <p:spPr>
          <a:xfrm>
            <a:off x="1484808" y="213136"/>
            <a:ext cx="265390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Seminari</a:t>
            </a:r>
          </a:p>
        </p:txBody>
      </p:sp>
      <p:sp>
        <p:nvSpPr>
          <p:cNvPr id="264" name="Nell’ambito delle opportunità offerte dal Servizio di Counseling psicologico di ateneo &quot;DA SOLI MAI” vengono organizzati alcuni seminari esperienziali su varie tematiche e vissuti, sia proposti direttamente dagli operatori che progettati sulla base di ri"/>
          <p:cNvSpPr txBox="1"/>
          <p:nvPr/>
        </p:nvSpPr>
        <p:spPr>
          <a:xfrm>
            <a:off x="8359495" y="300912"/>
            <a:ext cx="4304673" cy="1536701"/>
          </a:xfrm>
          <a:prstGeom prst="rect">
            <a:avLst/>
          </a:prstGeom>
          <a:ln w="127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49580">
              <a:lnSpc>
                <a:spcPct val="100000"/>
              </a:lnSpc>
              <a:spcBef>
                <a:spcPts val="0"/>
              </a:spcBef>
              <a:defRPr sz="12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Nell’ambito delle opportunità offerte dal Servizio di Counseling psicologico di ateneo "DA SOLI MAI” vengono organizzati alcuni seminari esperienziali su varie tematiche e vissuti, sia proposti direttamente dagli operatori che progettati sulla base di richieste pervenute dalle studentesse e dagli studenti. Nel 2025 queste attività sono state finanziate tramite il progetto PRISMA.</a:t>
            </a:r>
          </a:p>
        </p:txBody>
      </p:sp>
      <p:sp>
        <p:nvSpPr>
          <p:cNvPr id="265" name="2875 partecipazioni da parte di studentesse/studenti*…"/>
          <p:cNvSpPr txBox="1"/>
          <p:nvPr/>
        </p:nvSpPr>
        <p:spPr>
          <a:xfrm>
            <a:off x="5333865" y="2001731"/>
            <a:ext cx="7312224" cy="130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1">
                <a:solidFill>
                  <a:schemeClr val="accent6">
                    <a:satOff val="-20754"/>
                    <a:lumOff val="-16738"/>
                  </a:schemeClr>
                </a:solidFill>
              </a:defRPr>
            </a:pPr>
            <a:r>
              <a:t>2875 partecipazioni da parte di studentesse/studenti*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1100" i="1">
                <a:latin typeface="Palatino"/>
                <a:ea typeface="Palatino"/>
                <a:cs typeface="Palatino"/>
                <a:sym typeface="Palatino"/>
              </a:defRPr>
            </a:pPr>
            <a:r>
              <a:t>*no singoli studenti, ma presenze anche ripetute (alcune sono state rilevate dai soli questionari di gradimento, mancando una specifica rilevazione delle presenze)</a:t>
            </a:r>
          </a:p>
        </p:txBody>
      </p:sp>
      <p:sp>
        <p:nvSpPr>
          <p:cNvPr id="266" name="558 partecipazioni da parte di docenti e PTA*…"/>
          <p:cNvSpPr txBox="1"/>
          <p:nvPr/>
        </p:nvSpPr>
        <p:spPr>
          <a:xfrm>
            <a:off x="4454739" y="3310372"/>
            <a:ext cx="8468463" cy="1059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558 partecipazioni da parte di docenti e PTA*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1100" i="1">
                <a:latin typeface="Palatino"/>
                <a:ea typeface="Palatino"/>
                <a:cs typeface="Palatino"/>
                <a:sym typeface="Palatino"/>
              </a:defRPr>
            </a:pPr>
            <a:r>
              <a:t>*no singoli, ma presenze anche ripetute (alcune sono state rilevate dai soli questionari di gradimento, mancando una specifica rilevazione delle presenze); 129 hanno partecipato  ai vari seminari, 429 docenti hanno partecipato ai seminari pensati specificatamente per loro e condotti all’interno di uno spazio dedicato nei Consigli di Dipartimento</a:t>
            </a:r>
          </a:p>
        </p:txBody>
      </p:sp>
      <p:sp>
        <p:nvSpPr>
          <p:cNvPr id="267" name="182 partecipazioni da parte di cittadini*…"/>
          <p:cNvSpPr txBox="1"/>
          <p:nvPr/>
        </p:nvSpPr>
        <p:spPr>
          <a:xfrm>
            <a:off x="4400599" y="4303150"/>
            <a:ext cx="8627543" cy="703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182 partecipazioni da parte di cittadini*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1100" i="1">
                <a:latin typeface="Palatino"/>
                <a:ea typeface="Palatino"/>
                <a:cs typeface="Palatino"/>
                <a:sym typeface="Palatino"/>
              </a:defRPr>
            </a:pPr>
            <a:r>
              <a:t>*no singoli, ma presenze anche ripetute (alcune sono state rilevate dai soli questionari di gradimento, mancando una specifica rilevazione delle presenze)</a:t>
            </a:r>
          </a:p>
        </p:txBody>
      </p:sp>
      <p:sp>
        <p:nvSpPr>
          <p:cNvPr id="268" name="Valutazioni positive in chi ha compilato il questionario di gradimento (n=1082)"/>
          <p:cNvSpPr txBox="1"/>
          <p:nvPr/>
        </p:nvSpPr>
        <p:spPr>
          <a:xfrm>
            <a:off x="277379" y="5082305"/>
            <a:ext cx="12308617" cy="469901"/>
          </a:xfrm>
          <a:prstGeom prst="rect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Valutazioni positive in chi ha compilato il questionario di gradimento (n=1082)</a:t>
            </a:r>
          </a:p>
        </p:txBody>
      </p:sp>
      <p:graphicFrame>
        <p:nvGraphicFramePr>
          <p:cNvPr id="269" name="Tabella 1-10"/>
          <p:cNvGraphicFramePr/>
          <p:nvPr/>
        </p:nvGraphicFramePr>
        <p:xfrm>
          <a:off x="399447" y="5627944"/>
          <a:ext cx="4159006" cy="19050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56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510">
                <a:tc gridSpan="3"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 i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Ritieni che il seminario fatto sia stato utile?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defTabSz="457200">
                        <a:def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Freq.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Molto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669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61.8%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Abbastanza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383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35.4%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Poco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2.4%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Per nulla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0.4%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1082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0" name="Tabella 1-12"/>
          <p:cNvGraphicFramePr/>
          <p:nvPr/>
        </p:nvGraphicFramePr>
        <p:xfrm>
          <a:off x="4670063" y="5621594"/>
          <a:ext cx="5253895" cy="191897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574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770">
                <a:tc gridSpan="3">
                  <a:txBody>
                    <a:bodyPr/>
                    <a:lstStyle/>
                    <a:p>
                      <a:pPr algn="just" defTabSz="457200">
                        <a:defRPr sz="1800"/>
                      </a:pPr>
                      <a:r>
                        <a:rPr sz="1600" b="1" i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Ritieni che il/la conduttore/conduttrice che ha condotto i seminari abbia mostrato competenza e professionalità?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defTabSz="457200">
                        <a:def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Freq.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Molto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919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84.9%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Abbastanza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14.5%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Poco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0.6%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1082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71" name="Tabella 1-13"/>
          <p:cNvGraphicFramePr/>
          <p:nvPr/>
        </p:nvGraphicFramePr>
        <p:xfrm>
          <a:off x="10161695" y="5621594"/>
          <a:ext cx="2573347" cy="191906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201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441">
                <a:tc gridSpan="3"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 i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Ti sei sentitə accoltә?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241">
                <a:tc>
                  <a:txBody>
                    <a:bodyPr/>
                    <a:lstStyle/>
                    <a:p>
                      <a:pPr defTabSz="457200">
                        <a:def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Freq.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% del Totale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44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Molto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825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76.2%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44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Abbastanza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242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22.4%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44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Poco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15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1.4%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441"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1082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2" name="Rettangolo"/>
          <p:cNvSpPr/>
          <p:nvPr/>
        </p:nvSpPr>
        <p:spPr>
          <a:xfrm>
            <a:off x="413359" y="6151774"/>
            <a:ext cx="4118482" cy="580659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3" name="Rettangolo"/>
          <p:cNvSpPr/>
          <p:nvPr/>
        </p:nvSpPr>
        <p:spPr>
          <a:xfrm>
            <a:off x="4643753" y="6433133"/>
            <a:ext cx="5228494" cy="580659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4" name="Rettangolo"/>
          <p:cNvSpPr/>
          <p:nvPr/>
        </p:nvSpPr>
        <p:spPr>
          <a:xfrm>
            <a:off x="10160477" y="6398701"/>
            <a:ext cx="2563083" cy="580658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aphicFrame>
        <p:nvGraphicFramePr>
          <p:cNvPr id="275" name="Tabella 1-14"/>
          <p:cNvGraphicFramePr/>
          <p:nvPr/>
        </p:nvGraphicFramePr>
        <p:xfrm>
          <a:off x="502353" y="7591085"/>
          <a:ext cx="6116321" cy="191897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391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0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3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6070">
                <a:tc gridSpan="3"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400" b="1" i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Quanto consiglieresti ad un amicə di partecipare a questo seminario?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defTabSz="457200">
                        <a:def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Freq.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Molto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737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68.1%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Abbastanza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313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28.9%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Poco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2.2%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Per nulla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0.7%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Totale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1082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solidFill>
                            <a:srgbClr val="333333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6" name="Rettangolo"/>
          <p:cNvSpPr/>
          <p:nvPr/>
        </p:nvSpPr>
        <p:spPr>
          <a:xfrm>
            <a:off x="494828" y="8149244"/>
            <a:ext cx="5553676" cy="580659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7" name="Sentiment Analysis…"/>
          <p:cNvSpPr txBox="1"/>
          <p:nvPr/>
        </p:nvSpPr>
        <p:spPr>
          <a:xfrm>
            <a:off x="6151048" y="7596270"/>
            <a:ext cx="6578624" cy="1955801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49580">
              <a:lnSpc>
                <a:spcPct val="100000"/>
              </a:lnSpc>
              <a:spcBef>
                <a:spcPts val="0"/>
              </a:spcBef>
              <a:defRPr sz="1600" b="1" i="1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Sentiment Analysis</a:t>
            </a:r>
          </a:p>
          <a:p>
            <a:pPr algn="just" defTabSz="457200">
              <a:lnSpc>
                <a:spcPct val="100000"/>
              </a:lnSpc>
              <a:spcBef>
                <a:spcPts val="200"/>
              </a:spcBef>
              <a:defRPr sz="16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Il </a:t>
            </a:r>
            <a:r>
              <a:rPr i="1"/>
              <a:t>sentiment</a:t>
            </a:r>
            <a:r>
              <a:t> complessivo è </a:t>
            </a:r>
            <a:r>
              <a:rPr b="1"/>
              <a:t>estremamente positivo</a:t>
            </a:r>
            <a:r>
              <a:t>, con alcune sfumature di critica costruttiva riguardanti la logistica.</a:t>
            </a:r>
          </a:p>
          <a:p>
            <a:pPr marL="457200" indent="-317500" algn="just" defTabSz="457200">
              <a:lnSpc>
                <a:spcPct val="100000"/>
              </a:lnSpc>
              <a:spcBef>
                <a:spcPts val="200"/>
              </a:spcBef>
              <a:buSzPct val="100000"/>
              <a:buFont typeface="Times Roman"/>
              <a:buChar char="•"/>
              <a:defRPr sz="16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Tono Prevalente (Positivo - 90%)</a:t>
            </a:r>
          </a:p>
          <a:p>
            <a:pPr marL="457200" indent="-317500" algn="just" defTabSz="457200">
              <a:lnSpc>
                <a:spcPct val="100000"/>
              </a:lnSpc>
              <a:spcBef>
                <a:spcPts val="200"/>
              </a:spcBef>
              <a:buSzPct val="100000"/>
              <a:buFont typeface="Times Roman"/>
              <a:buChar char="•"/>
              <a:defRPr sz="16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Tono Neutro/Richiesta (8%)</a:t>
            </a:r>
          </a:p>
          <a:p>
            <a:pPr marL="457200" indent="-317500" algn="just" defTabSz="457200">
              <a:lnSpc>
                <a:spcPct val="100000"/>
              </a:lnSpc>
              <a:spcBef>
                <a:spcPts val="200"/>
              </a:spcBef>
              <a:buSzPct val="100000"/>
              <a:buFont typeface="Times Roman"/>
              <a:buChar char="•"/>
              <a:defRPr sz="1600">
                <a:uFill>
                  <a:solidFill>
                    <a:srgbClr val="0000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Tono Critico/Negativo (2%):</a:t>
            </a:r>
            <a:r>
              <a:t> Le pochissime note negative sono esclusivamente di carattere tecnico o logistico: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1709</Words>
  <Application>Microsoft Office PowerPoint</Application>
  <PresentationFormat>Personalizzato</PresentationFormat>
  <Paragraphs>630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Arial Narrow</vt:lpstr>
      <vt:lpstr>Gill Sans</vt:lpstr>
      <vt:lpstr>Helvetica Neue</vt:lpstr>
      <vt:lpstr>Helvetica Neue Medium</vt:lpstr>
      <vt:lpstr>Palatino</vt:lpstr>
      <vt:lpstr>Produkt Extralight</vt:lpstr>
      <vt:lpstr>Times New Roman</vt:lpstr>
      <vt:lpstr>Times Roman</vt:lpstr>
      <vt:lpstr>21_BasicWhite</vt:lpstr>
      <vt:lpstr>Servizio di Counseling Psicologico di Ateneo (SCPA)  - “Da soli mai” - dati 2025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Servizio di Counseling Psicologico di Ateneo (SCPA)  - “Da soli mai” - dati 2025</dc:title>
  <dc:creator>Ceci</dc:creator>
  <cp:lastModifiedBy>Ceci</cp:lastModifiedBy>
  <cp:revision>1</cp:revision>
  <dcterms:modified xsi:type="dcterms:W3CDTF">2026-01-16T07:50:21Z</dcterms:modified>
</cp:coreProperties>
</file>