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5" r:id="rId2"/>
    <p:sldId id="281" r:id="rId3"/>
    <p:sldId id="283" r:id="rId4"/>
    <p:sldId id="282" r:id="rId5"/>
    <p:sldId id="297" r:id="rId6"/>
    <p:sldId id="298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913A"/>
    <a:srgbClr val="E6A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60"/>
  </p:normalViewPr>
  <p:slideViewPr>
    <p:cSldViewPr snapToGrid="0">
      <p:cViewPr varScale="1">
        <p:scale>
          <a:sx n="66" d="100"/>
          <a:sy n="66" d="100"/>
        </p:scale>
        <p:origin x="102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3930DC-660A-4F87-AE24-18BDE434A618}" type="datetimeFigureOut">
              <a:rPr lang="it-IT" smtClean="0"/>
              <a:t>01/04/2026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24C8F0-0040-4AB8-B902-73C7186170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7144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CAAB2E-0CF6-6527-AFEA-E5050E286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6FB2EE-C5A8-A4CE-F58C-4B93C7D8A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91BEF3-C575-CDE6-2585-92A30C71F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9CB-820E-416F-B409-5FC352686D49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9BE43F-876F-3021-898A-6A1432271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30EB2C7-8DCD-8659-FC98-6C4E5683D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5FEAE-DB4B-4454-A334-9EFA6B53A6B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4898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56E4AC-4345-7ECB-1E59-62466781B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59E938D-68F4-885A-32C2-7ACD4B5C2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92CC9F-35EF-BBB0-BA56-045564F91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9CB-820E-416F-B409-5FC352686D49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0AB56F-EAD0-5413-EB4E-E480FCA0F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A6EB02-D6AC-D17D-CD0E-2B41E1817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5FEAE-DB4B-4454-A334-9EFA6B53A6B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7902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4DF006A-9D97-EC3E-12EB-3A8E95A4B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AEF5F3D-124F-CEFB-FFD3-B01E03153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8EAE124-BF3D-F15F-031C-6E62A2499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9CB-820E-416F-B409-5FC352686D49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EF049BA-B51C-2D11-8584-BA88A3EAC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959B44-DF30-77A6-2849-8C4888C61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5FEAE-DB4B-4454-A334-9EFA6B53A6B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4454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F0BBA6-B95F-EA33-18C0-B843E25C4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AB2E60-65EE-0DF2-1494-661E9F349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5E2CF4-C927-66D8-92D8-976AB6CBD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9CB-820E-416F-B409-5FC352686D49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1B15F9-32DC-256D-13E3-D44E9F79F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A75F1D-D0A6-6D71-2DEC-0CD2B2589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5FEAE-DB4B-4454-A334-9EFA6B53A6B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244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E0D0F0-9E8D-0DCB-C6D8-2D93DF163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AF11CFF-33A2-A2B9-D808-4CF8E197C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3DCF8A-FACB-4729-0FF0-E9AF091C9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9CB-820E-416F-B409-5FC352686D49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700BFA6-06C5-92E6-2CFF-4D0B955D2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4CF424E-4B47-D14D-64E2-9EB3C8F24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5FEAE-DB4B-4454-A334-9EFA6B53A6B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3048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B69110-C779-5D44-4B52-36E339179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8B72F40-0429-3829-7F09-74B4CDC78F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289B6BD-4040-4CA7-36C2-1EED192927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04D1C88-3E65-4DEC-B047-BC5A17F49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9CB-820E-416F-B409-5FC352686D49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2ADFF55-316B-6798-FCEE-4EAE33D64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93DB403-244D-A0BB-497F-D8C58FE8A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5FEAE-DB4B-4454-A334-9EFA6B53A6B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5835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E8B530-E6B7-AC66-7A12-9861CB7DA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3C6A68B-DE7A-4A10-5AB8-2B65038F3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3ED75AC-271F-D737-726E-AA35E2F4D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00C2BE5-45B3-5F81-D404-14C9D4FCEC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5EDC85B-501F-7DBB-2301-D1A24D8FF3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2BEAA0-0B68-146C-597C-418A7A61B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9CB-820E-416F-B409-5FC352686D49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C0FEEE8-053D-2B73-DF9C-866FF50E4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C5577DC-4145-C8AD-E148-9680AAB57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5FEAE-DB4B-4454-A334-9EFA6B53A6B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7684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CF9649-9F1E-94C8-D24E-F439B5159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D422E38-437E-F3CD-890A-00F2A2E4D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9CB-820E-416F-B409-5FC352686D49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D9A3AD6-8C59-7864-EAEE-CA232607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CF4F9DE-8F0D-B32E-B66F-68DCA538E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5FEAE-DB4B-4454-A334-9EFA6B53A6B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798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5FABEF5-D96D-5CDD-79A4-B8ADC3771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9CB-820E-416F-B409-5FC352686D49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523814E-3B3F-0746-A0FD-170A62887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C6280CD-D022-5147-6669-DBE7518BF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5FEAE-DB4B-4454-A334-9EFA6B53A6B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8874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7075D2-CA2A-964B-78EA-860365188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BCB9E7-793D-BC39-9B05-C892D7C87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3B66EE9-9BE0-325A-D3FC-4637C656FD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0E5E33F-7C1E-4B81-4EBC-8B2CB46B6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9CB-820E-416F-B409-5FC352686D49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93C374C-556D-ECDE-3A8A-05105E67C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867202F-0CC4-BCCE-1D81-8752D5E7C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5FEAE-DB4B-4454-A334-9EFA6B53A6B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084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FB2262-673D-7491-81CD-382FFD7F2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E86B8A9-98E9-6FA3-A99F-8195245BFB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0608FE3-8340-673C-28C9-3E0EF8787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DBF2A6F-B2EC-14BD-7D0C-B78A784BF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5D9CB-820E-416F-B409-5FC352686D49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EE4C16A-FD94-6925-EF8D-EB4A41F14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C6F0033-242D-3492-C005-6C3A6DF62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5FEAE-DB4B-4454-A334-9EFA6B53A6B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5689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C5D1897-BB05-9CBA-2BE0-5CAD00C3D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5BDBB3D-66B9-E6B3-027F-2FAC7EC05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7A3D3D-F46B-F312-FAEB-501BEFCAE5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5D9CB-820E-416F-B409-5FC352686D49}" type="datetimeFigureOut">
              <a:rPr lang="it-IT" smtClean="0"/>
              <a:pPr/>
              <a:t>01/04/2026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AEAD33-DCF0-E821-470F-7A4D0D79FB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707D2C6-7051-8500-B7C9-8338E5AA65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5FEAE-DB4B-4454-A334-9EFA6B53A6B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526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fe.it/it/studiare/diritti/counseling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E179EF-FBA1-76D7-5CCC-5BA58D64E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Come contattarci?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2358BE-7131-C35E-99B6-F1F02B00A39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/>
              <a:t>È possibile iscriversi compilando il </a:t>
            </a:r>
            <a:r>
              <a:rPr lang="it-IT" i="1" dirty="0" err="1"/>
              <a:t>form</a:t>
            </a:r>
            <a:r>
              <a:rPr lang="it-IT" dirty="0"/>
              <a:t> presente al </a:t>
            </a:r>
            <a:r>
              <a:rPr lang="it-IT" i="1" dirty="0"/>
              <a:t>link</a:t>
            </a:r>
            <a:r>
              <a:rPr lang="it-IT" dirty="0"/>
              <a:t>: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>
                <a:hlinkClick r:id="rId2"/>
              </a:rPr>
              <a:t>https://www.unife.it/it/studiare/diritti/counseling</a:t>
            </a:r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3FFB54C-B6DB-1B71-77C4-45408861C5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b="1" dirty="0"/>
              <a:t>Le nostre sedi:</a:t>
            </a:r>
          </a:p>
          <a:p>
            <a:pPr marL="0" indent="0">
              <a:buNone/>
            </a:pPr>
            <a:endParaRPr lang="it-IT" b="1" dirty="0"/>
          </a:p>
          <a:p>
            <a:r>
              <a:rPr lang="it-IT" b="1" dirty="0"/>
              <a:t>Via Scienze, 41 B- Ferrara</a:t>
            </a:r>
          </a:p>
          <a:p>
            <a:r>
              <a:rPr lang="it-IT" b="1" dirty="0"/>
              <a:t>Via Saragat 1/c, Blocco A, Stanza 121, 1°piano (c/o D.to Ingegneria)-Ferrara</a:t>
            </a:r>
          </a:p>
          <a:p>
            <a:r>
              <a:rPr lang="it-IT" b="1" dirty="0"/>
              <a:t>Via </a:t>
            </a:r>
            <a:r>
              <a:rPr lang="it-IT" b="1" dirty="0" err="1"/>
              <a:t>Voltapaletto</a:t>
            </a:r>
            <a:r>
              <a:rPr lang="it-IT" b="1" dirty="0"/>
              <a:t>, 11 (c/o D.to Economia e Management)-Ferrara</a:t>
            </a:r>
          </a:p>
          <a:p>
            <a:r>
              <a:rPr lang="it-IT" b="1" dirty="0"/>
              <a:t>Via D. Angeli, 28-Rovigo (c/o D.to Giurisprudenza)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38880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07AF39-03AD-614D-DEE0-489F90F7F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Caratteristiche del servizio:</a:t>
            </a:r>
            <a:br>
              <a:rPr lang="it-IT" b="1" dirty="0">
                <a:solidFill>
                  <a:srgbClr val="FF0000"/>
                </a:solidFill>
              </a:rPr>
            </a:br>
            <a:r>
              <a:rPr lang="it-IT" b="1" dirty="0">
                <a:solidFill>
                  <a:srgbClr val="FF0000"/>
                </a:solidFill>
              </a:rPr>
              <a:t> persone</a:t>
            </a:r>
            <a:br>
              <a:rPr lang="it-IT" b="1" dirty="0">
                <a:solidFill>
                  <a:srgbClr val="FF0000"/>
                </a:solidFill>
              </a:rPr>
            </a:b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1618999-1CF6-2A26-36DE-4E0278AF8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1" dirty="0"/>
              <a:t>UTENZA</a:t>
            </a:r>
            <a:r>
              <a:rPr lang="it-IT" dirty="0"/>
              <a:t>:</a:t>
            </a:r>
            <a:r>
              <a:rPr lang="it-IT" b="1" dirty="0"/>
              <a:t> studentesse e studenti</a:t>
            </a:r>
            <a:r>
              <a:rPr lang="it-IT" dirty="0"/>
              <a:t>, dottorande/dottorandi, specializzande/ specializzande dell’Ateneo di Ferrara.</a:t>
            </a:r>
          </a:p>
          <a:p>
            <a:pPr marL="0" indent="0">
              <a:buNone/>
            </a:pPr>
            <a:endParaRPr lang="it-IT" b="1" dirty="0"/>
          </a:p>
          <a:p>
            <a:r>
              <a:rPr lang="it-IT" b="1" dirty="0"/>
              <a:t>CONSULENTI</a:t>
            </a:r>
            <a:r>
              <a:rPr lang="it-IT" dirty="0"/>
              <a:t>:   n. 7 psicoterapeute, n. </a:t>
            </a:r>
            <a:r>
              <a:rPr lang="it-IT"/>
              <a:t>3 psicoterapeute/i, </a:t>
            </a:r>
            <a:r>
              <a:rPr lang="it-IT" dirty="0"/>
              <a:t>n.1 psichiatra.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b="1" dirty="0"/>
              <a:t>REFERENTE: </a:t>
            </a:r>
            <a:r>
              <a:rPr lang="it-IT" dirty="0"/>
              <a:t>prof.</a:t>
            </a:r>
            <a:r>
              <a:rPr lang="it-IT" b="1" dirty="0"/>
              <a:t> </a:t>
            </a:r>
            <a:r>
              <a:rPr lang="it-IT" dirty="0" err="1"/>
              <a:t>ssa</a:t>
            </a:r>
            <a:r>
              <a:rPr lang="it-IT" b="1" dirty="0"/>
              <a:t> Paola Bastianoni, Delegata </a:t>
            </a:r>
            <a:r>
              <a:rPr lang="it-IT" dirty="0"/>
              <a:t>della Rettrice alle</a:t>
            </a:r>
            <a:r>
              <a:rPr lang="it-IT" b="1" dirty="0"/>
              <a:t> attività inerenti alla consulenza psicologica e al counseling psicologico, Direttrice del Centro strategico universitario di ricerca e servizi </a:t>
            </a:r>
            <a:r>
              <a:rPr lang="it-IT" b="1" dirty="0" err="1"/>
              <a:t>BeSt</a:t>
            </a:r>
            <a:r>
              <a:rPr lang="it-IT" b="1" dirty="0"/>
              <a:t> - Benessere di Studentesse e Studenti, </a:t>
            </a:r>
            <a:r>
              <a:rPr lang="it-IT" dirty="0"/>
              <a:t>garante del funzionamento del servizio sia nei confronti della comunità studentesca richiedente la consultazione, sia nei confronti dell’Ateneo.</a:t>
            </a:r>
          </a:p>
          <a:p>
            <a:pPr marL="0" indent="0">
              <a:buNone/>
            </a:pPr>
            <a:r>
              <a:rPr lang="it-IT" dirty="0"/>
              <a:t>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4611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493C55-DD76-F5D1-46C0-884C16ADD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279743" cy="1144361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Caratteristiche del servizio: </a:t>
            </a:r>
            <a:br>
              <a:rPr lang="it-IT" b="1" dirty="0">
                <a:solidFill>
                  <a:srgbClr val="FF0000"/>
                </a:solidFill>
              </a:rPr>
            </a:br>
            <a:r>
              <a:rPr lang="it-IT" b="1" dirty="0">
                <a:solidFill>
                  <a:srgbClr val="FF0000"/>
                </a:solidFill>
              </a:rPr>
              <a:t>attività </a:t>
            </a:r>
            <a:br>
              <a:rPr lang="it-IT" b="1" dirty="0">
                <a:solidFill>
                  <a:srgbClr val="FF0000"/>
                </a:solidFill>
              </a:rPr>
            </a:b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8E11CB-2520-B293-43E8-A99038220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3547"/>
            <a:ext cx="10515600" cy="46493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it-IT" dirty="0"/>
          </a:p>
          <a:p>
            <a:pPr algn="just"/>
            <a:r>
              <a:rPr lang="it-IT" sz="3000" b="1" dirty="0"/>
              <a:t>Consultazioni psicologiche individuali</a:t>
            </a:r>
            <a:r>
              <a:rPr lang="it-IT" sz="3000" dirty="0"/>
              <a:t>:</a:t>
            </a:r>
            <a:r>
              <a:rPr lang="it-IT" sz="3000" b="1" dirty="0"/>
              <a:t> percorsi di consultazione medio-breve </a:t>
            </a:r>
            <a:r>
              <a:rPr lang="it-IT" sz="3000" dirty="0"/>
              <a:t>orientati a </a:t>
            </a:r>
            <a:r>
              <a:rPr lang="it-IT" sz="3000" b="1" dirty="0"/>
              <a:t>obiettivi chiari e condivisi</a:t>
            </a:r>
            <a:r>
              <a:rPr lang="it-IT" sz="3000" dirty="0"/>
              <a:t>, definiti insieme alla persona e pensati per essere raggiunti in tempi concordati. Sedute di </a:t>
            </a:r>
            <a:r>
              <a:rPr lang="it-IT" sz="3000" b="1" dirty="0"/>
              <a:t>60 minuti</a:t>
            </a:r>
            <a:r>
              <a:rPr lang="it-IT" sz="3000" dirty="0"/>
              <a:t>.</a:t>
            </a:r>
          </a:p>
          <a:p>
            <a:pPr algn="just"/>
            <a:endParaRPr lang="it-IT" sz="3000" dirty="0">
              <a:highlight>
                <a:srgbClr val="FF0000"/>
              </a:highlight>
            </a:endParaRPr>
          </a:p>
          <a:p>
            <a:r>
              <a:rPr lang="it-IT" sz="3000" b="1" dirty="0"/>
              <a:t>Formazione: </a:t>
            </a:r>
            <a:r>
              <a:rPr lang="it-IT" sz="3000" dirty="0"/>
              <a:t>spazi di confronto dedicati a </a:t>
            </a:r>
            <a:r>
              <a:rPr lang="it-IT" sz="3000" b="1" dirty="0"/>
              <a:t>insegnanti</a:t>
            </a:r>
            <a:r>
              <a:rPr lang="it-IT" sz="3000" dirty="0"/>
              <a:t> che desiderano un </a:t>
            </a:r>
            <a:r>
              <a:rPr lang="it-IT" sz="3000" b="1" dirty="0"/>
              <a:t>supporto</a:t>
            </a:r>
            <a:r>
              <a:rPr lang="it-IT" sz="3000" dirty="0"/>
              <a:t> nella gestione della relazione con studentesse e studenti percepite/i in difficoltà.</a:t>
            </a:r>
          </a:p>
          <a:p>
            <a:endParaRPr lang="it-IT" sz="3000" dirty="0"/>
          </a:p>
          <a:p>
            <a:r>
              <a:rPr lang="it-IT" sz="3000" b="1" dirty="0"/>
              <a:t>Seminari esperienziali</a:t>
            </a:r>
            <a:r>
              <a:rPr lang="it-IT" sz="3000" dirty="0"/>
              <a:t>: realizzati sia in presenza sia </a:t>
            </a:r>
            <a:r>
              <a:rPr lang="it-IT" sz="3000" b="1" dirty="0"/>
              <a:t>online</a:t>
            </a:r>
            <a:r>
              <a:rPr lang="it-IT" sz="3000" dirty="0"/>
              <a:t>, con l’obiettivo di </a:t>
            </a:r>
            <a:r>
              <a:rPr lang="it-IT" sz="3000" b="1" dirty="0"/>
              <a:t>favorire condivisione</a:t>
            </a:r>
            <a:r>
              <a:rPr lang="it-IT" sz="3000" dirty="0"/>
              <a:t>, </a:t>
            </a:r>
            <a:r>
              <a:rPr lang="it-IT" sz="3000" b="1" dirty="0"/>
              <a:t>confronto</a:t>
            </a:r>
            <a:r>
              <a:rPr lang="it-IT" sz="3000" dirty="0"/>
              <a:t> e </a:t>
            </a:r>
            <a:r>
              <a:rPr lang="it-IT" sz="3000" b="1" dirty="0"/>
              <a:t>crescita personale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75830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46562A-502F-8864-8CFA-9B7027633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0532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Punti di forza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C571EC-489D-C7F4-6577-4AAAFC569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256" y="1175659"/>
            <a:ext cx="10330543" cy="5555928"/>
          </a:xfrm>
        </p:spPr>
        <p:txBody>
          <a:bodyPr>
            <a:normAutofit fontScale="32500" lnSpcReduction="20000"/>
          </a:bodyPr>
          <a:lstStyle/>
          <a:p>
            <a:endParaRPr lang="it-IT" sz="3000" b="1" dirty="0"/>
          </a:p>
          <a:p>
            <a:r>
              <a:rPr lang="it-IT" sz="8000" b="1" dirty="0"/>
              <a:t>APERTURA: </a:t>
            </a:r>
            <a:r>
              <a:rPr lang="it-IT" sz="8000" dirty="0"/>
              <a:t>il servizio è </a:t>
            </a:r>
            <a:r>
              <a:rPr lang="it-IT" sz="8000" b="1" dirty="0"/>
              <a:t>attivo in modo continuativo </a:t>
            </a:r>
            <a:r>
              <a:rPr lang="it-IT" sz="8000" dirty="0"/>
              <a:t>durante tutto l’anno, senza interruzioni.</a:t>
            </a:r>
            <a:endParaRPr lang="it-IT" sz="8000" b="1" dirty="0"/>
          </a:p>
          <a:p>
            <a:r>
              <a:rPr lang="it-IT" sz="8000" b="1" dirty="0"/>
              <a:t>MODALITA’ DI EROGAZIONE</a:t>
            </a:r>
            <a:r>
              <a:rPr lang="it-IT" sz="8000" dirty="0"/>
              <a:t>: le prestazioni sono offerte in </a:t>
            </a:r>
            <a:r>
              <a:rPr lang="it-IT" sz="8000" b="1" dirty="0"/>
              <a:t>presenza oppure </a:t>
            </a:r>
            <a:r>
              <a:rPr lang="it-IT" sz="8000" b="1" i="1" dirty="0"/>
              <a:t>online</a:t>
            </a:r>
            <a:r>
              <a:rPr lang="it-IT" sz="8000" dirty="0"/>
              <a:t>, secondo la preferenza della persona richiedente</a:t>
            </a:r>
            <a:endParaRPr lang="it-IT" sz="8000" b="1" dirty="0"/>
          </a:p>
          <a:p>
            <a:r>
              <a:rPr lang="it-IT" sz="8000" b="1" dirty="0"/>
              <a:t>LINGUA DI EROGAZIONE</a:t>
            </a:r>
            <a:r>
              <a:rPr lang="it-IT" sz="8000" dirty="0"/>
              <a:t>: </a:t>
            </a:r>
            <a:r>
              <a:rPr lang="it-IT" sz="8000" b="1" dirty="0"/>
              <a:t>italiano</a:t>
            </a:r>
            <a:r>
              <a:rPr lang="it-IT" sz="8000" dirty="0"/>
              <a:t> e </a:t>
            </a:r>
            <a:r>
              <a:rPr lang="it-IT" sz="8000" b="1" dirty="0"/>
              <a:t>inglese</a:t>
            </a:r>
            <a:r>
              <a:rPr lang="it-IT" sz="8000" dirty="0"/>
              <a:t> a scelta dell’utente.</a:t>
            </a:r>
          </a:p>
          <a:p>
            <a:r>
              <a:rPr lang="it-IT" sz="8000" b="1" dirty="0"/>
              <a:t>SCELTA DEL CONSULENTE</a:t>
            </a:r>
            <a:r>
              <a:rPr lang="it-IT" sz="8000" dirty="0"/>
              <a:t>: l’utente ha la possibilità di </a:t>
            </a:r>
            <a:r>
              <a:rPr lang="it-IT" sz="8000" b="1" dirty="0"/>
              <a:t>avvalersi</a:t>
            </a:r>
            <a:r>
              <a:rPr lang="it-IT" sz="8000" dirty="0"/>
              <a:t> del supporto di </a:t>
            </a:r>
            <a:r>
              <a:rPr lang="it-IT" sz="8000" b="1" dirty="0"/>
              <a:t>una consulente </a:t>
            </a:r>
            <a:r>
              <a:rPr lang="it-IT" sz="8000" dirty="0"/>
              <a:t>o di </a:t>
            </a:r>
            <a:r>
              <a:rPr lang="it-IT" sz="8000" b="1" dirty="0"/>
              <a:t>un consulente</a:t>
            </a:r>
            <a:r>
              <a:rPr lang="it-IT" sz="8000" dirty="0"/>
              <a:t>, in base alle proprie preferenze.</a:t>
            </a:r>
            <a:endParaRPr lang="it-IT" sz="8000" b="1" dirty="0"/>
          </a:p>
          <a:p>
            <a:r>
              <a:rPr lang="it-IT" sz="8000" b="1" dirty="0"/>
              <a:t>TEMPI DI PRESA IN CARICO</a:t>
            </a:r>
            <a:r>
              <a:rPr lang="it-IT" sz="8000" dirty="0"/>
              <a:t>:</a:t>
            </a:r>
            <a:r>
              <a:rPr lang="it-IT" sz="8000" b="1" dirty="0"/>
              <a:t> </a:t>
            </a:r>
            <a:r>
              <a:rPr lang="it-IT" sz="8000" dirty="0"/>
              <a:t>la </a:t>
            </a:r>
            <a:r>
              <a:rPr lang="it-IT" sz="8000" b="1" dirty="0"/>
              <a:t>presa in carico </a:t>
            </a:r>
            <a:r>
              <a:rPr lang="it-IT" sz="8000" dirty="0"/>
              <a:t>avviene </a:t>
            </a:r>
            <a:r>
              <a:rPr lang="it-IT" sz="8000" b="1" dirty="0"/>
              <a:t>entro 48 </a:t>
            </a:r>
            <a:r>
              <a:rPr lang="it-IT" sz="8000" dirty="0"/>
              <a:t>ore dalla richiesta.</a:t>
            </a:r>
            <a:endParaRPr lang="it-IT" sz="8000" b="1" dirty="0"/>
          </a:p>
          <a:p>
            <a:r>
              <a:rPr lang="it-IT" sz="8000" b="1" dirty="0"/>
              <a:t>TEMPI DI ATTESA PER IL PRIMO COLLOQUIO</a:t>
            </a:r>
            <a:r>
              <a:rPr lang="it-IT" sz="8000" dirty="0"/>
              <a:t>: il primo colloquio è garantito entro </a:t>
            </a:r>
            <a:r>
              <a:rPr lang="it-IT" sz="8000" b="1" dirty="0"/>
              <a:t>due settimane </a:t>
            </a:r>
            <a:r>
              <a:rPr lang="it-IT" sz="8000" dirty="0"/>
              <a:t>dalla richiesta.</a:t>
            </a:r>
          </a:p>
          <a:p>
            <a:r>
              <a:rPr lang="it-IT" sz="8000" b="1" dirty="0"/>
              <a:t>SUPERVISIONE REGOLARE INDIVIDUALE E DI GRUPPO</a:t>
            </a:r>
            <a:r>
              <a:rPr lang="it-IT" sz="8000" dirty="0"/>
              <a:t>: è prevista una </a:t>
            </a:r>
            <a:r>
              <a:rPr lang="it-IT" sz="8000" b="1" dirty="0"/>
              <a:t>supervisione clinica regolare</a:t>
            </a:r>
            <a:r>
              <a:rPr lang="it-IT" sz="8000" dirty="0"/>
              <a:t>, sia individuale sia di gruppo: la supervisione individuale accompagna ogni nuova presa in carico, mentre quella di gruppo si svolge con cadenza quindicinale o mensile.</a:t>
            </a:r>
          </a:p>
        </p:txBody>
      </p:sp>
    </p:spTree>
    <p:extLst>
      <p:ext uri="{BB962C8B-B14F-4D97-AF65-F5344CB8AC3E}">
        <p14:creationId xmlns:p14="http://schemas.microsoft.com/office/powerpoint/2010/main" val="3941548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B78A21-0712-5546-6E53-1FE676FAD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Accesso al servizio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D3CC36-22C8-DA82-223E-8CB8F3436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dirty="0"/>
          </a:p>
          <a:p>
            <a:r>
              <a:rPr lang="it-IT" dirty="0"/>
              <a:t>Il servizio accoglie </a:t>
            </a:r>
            <a:r>
              <a:rPr lang="it-IT" b="1" dirty="0"/>
              <a:t>diverse tipologie di richiesta</a:t>
            </a:r>
            <a:r>
              <a:rPr lang="it-IT" dirty="0"/>
              <a:t>, con particolare riferimento a: stati ansiosi ricorrenti, difficoltà nello studio, stati depressivi, difficoltà nel rapporto con il cibo, difficoltà relazionali, vissuti di sfiducia nelle proprie capacità, esperienze traumatiche, lutti e perdite, dipendenze, condizioni di solitudine e questioni connesse all’orientamento affettivo-sessuale.</a:t>
            </a:r>
          </a:p>
          <a:p>
            <a:endParaRPr lang="it-IT" dirty="0"/>
          </a:p>
          <a:p>
            <a:r>
              <a:rPr lang="it-IT" b="1" dirty="0"/>
              <a:t>Non rientrano nell’ambito di intervento </a:t>
            </a:r>
            <a:r>
              <a:rPr lang="it-IT" dirty="0"/>
              <a:t>del servizio le situazioni caratterizzate da </a:t>
            </a:r>
            <a:r>
              <a:rPr lang="it-IT" b="1" dirty="0"/>
              <a:t>disturbi psichiatrici non in carico a servizi o specialisti esterni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29122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504455-9ACC-217E-B97C-74E3358B0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Affluenza: periodo 01/01/2025- 31/12/2025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9D15C3-2FFB-735A-A0A2-381019525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200" b="1" dirty="0"/>
              <a:t> </a:t>
            </a:r>
          </a:p>
          <a:p>
            <a:pPr marL="0" indent="0" algn="ctr">
              <a:buNone/>
            </a:pPr>
            <a:r>
              <a:rPr lang="it-IT" sz="5400" b="1" dirty="0"/>
              <a:t>1330 persone</a:t>
            </a:r>
          </a:p>
          <a:p>
            <a:pPr marL="0" indent="0" algn="ctr">
              <a:buNone/>
            </a:pPr>
            <a:r>
              <a:rPr lang="it-IT" sz="5400" b="1" dirty="0"/>
              <a:t> hanno svolto almeno un'ora di counseling nel 2025</a:t>
            </a:r>
          </a:p>
          <a:p>
            <a:pPr marL="0" indent="0" algn="ctr">
              <a:buNone/>
            </a:pPr>
            <a:r>
              <a:rPr lang="it-IT" sz="5400" dirty="0"/>
              <a:t>(5749 ore)</a:t>
            </a:r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24533761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1358</TotalTime>
  <Words>544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di Office</vt:lpstr>
      <vt:lpstr>Come contattarci?</vt:lpstr>
      <vt:lpstr>Caratteristiche del servizio:  persone </vt:lpstr>
      <vt:lpstr>Caratteristiche del servizio:  attività  </vt:lpstr>
      <vt:lpstr>Punti di forza</vt:lpstr>
      <vt:lpstr>Accesso al servizio</vt:lpstr>
      <vt:lpstr>Affluenza: periodo 01/01/2025- 31/12/2025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XXII Congresso nazionale SIO  20 e 21 Gennaio 2023 La Sapienza Università degli Studi di Roma  Orientamento 5.0: verso nuovi futuri</dc:title>
  <dc:creator>pino</dc:creator>
  <cp:lastModifiedBy>Barbi Maria Cecilia</cp:lastModifiedBy>
  <cp:revision>96</cp:revision>
  <cp:lastPrinted>2026-03-31T14:55:19Z</cp:lastPrinted>
  <dcterms:created xsi:type="dcterms:W3CDTF">2023-01-17T17:31:41Z</dcterms:created>
  <dcterms:modified xsi:type="dcterms:W3CDTF">2026-04-01T06:23:17Z</dcterms:modified>
</cp:coreProperties>
</file>