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325" r:id="rId2"/>
  </p:sldIdLst>
  <p:sldSz cx="10693400" cy="7562850"/>
  <p:notesSz cx="10234613" cy="71040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5" roundtripDataSignature="AMtx7miK5+0rPQYtBVqtD801paL0pfmv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602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2" Type="http://schemas.openxmlformats.org/officeDocument/2006/relationships/slide" Target="slides/slide1.xml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79" Type="http://schemas.openxmlformats.org/officeDocument/2006/relationships/tableStyles" Target="tableStyles.xml"/><Relationship Id="rId78" Type="http://schemas.openxmlformats.org/officeDocument/2006/relationships/theme" Target="theme/theme1.xml"/><Relationship Id="rId7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235325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3447" y="3374427"/>
            <a:ext cx="8187671" cy="319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6" tIns="86826" rIns="86826" bIns="86826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625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2"/>
          <p:cNvSpPr txBox="1"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50" b="1" i="0">
                <a:solidFill>
                  <a:srgbClr val="1F3D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2"/>
          <p:cNvSpPr txBox="1">
            <a:spLocks noGrp="1"/>
          </p:cNvSpPr>
          <p:nvPr>
            <p:ph type="subTitle" idx="1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5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2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2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2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3"/>
          <p:cNvSpPr txBox="1">
            <a:spLocks noGrp="1"/>
          </p:cNvSpPr>
          <p:nvPr>
            <p:ph type="title"/>
          </p:nvPr>
        </p:nvSpPr>
        <p:spPr>
          <a:xfrm>
            <a:off x="1713919" y="1764318"/>
            <a:ext cx="7265560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50" b="1" i="0">
                <a:solidFill>
                  <a:srgbClr val="1F3D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3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3"/>
          <p:cNvSpPr txBox="1">
            <a:spLocks noGrp="1"/>
          </p:cNvSpPr>
          <p:nvPr>
            <p:ph type="body" idx="2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3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3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3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4353" y="6784077"/>
            <a:ext cx="9544696" cy="286360"/>
          </a:xfrm>
          <a:prstGeom prst="rect">
            <a:avLst/>
          </a:prstGeom>
        </p:spPr>
        <p:txBody>
          <a:bodyPr numCol="1" spcCol="38100" anchor="b"/>
          <a:lstStyle>
            <a:lvl1pPr marL="0" indent="0" defTabSz="455177">
              <a:lnSpc>
                <a:spcPct val="100000"/>
              </a:lnSpc>
              <a:spcBef>
                <a:spcPts val="0"/>
              </a:spcBef>
              <a:buSzTx/>
              <a:buNone/>
              <a:defRPr sz="1861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Autore e data</a:t>
            </a:r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574353" y="3019660"/>
            <a:ext cx="9545729" cy="978409"/>
          </a:xfrm>
          <a:prstGeom prst="rect">
            <a:avLst/>
          </a:prstGeom>
        </p:spPr>
        <p:txBody>
          <a:bodyPr anchor="b"/>
          <a:lstStyle>
            <a:lvl1pPr>
              <a:defRPr sz="6358" spc="-127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4353" y="3958680"/>
            <a:ext cx="9544695" cy="2267608"/>
          </a:xfrm>
          <a:prstGeom prst="rect">
            <a:avLst/>
          </a:prstGeom>
        </p:spPr>
        <p:txBody>
          <a:bodyPr numCol="1" spcCol="38100"/>
          <a:lstStyle>
            <a:lvl1pPr marL="0" indent="0" defTabSz="455177">
              <a:lnSpc>
                <a:spcPct val="100000"/>
              </a:lnSpc>
              <a:spcBef>
                <a:spcPts val="0"/>
              </a:spcBef>
              <a:buSzTx/>
              <a:buNone/>
              <a:defRPr sz="2947" b="1"/>
            </a:lvl1pPr>
            <a:lvl2pPr marL="0" indent="354513" defTabSz="455177">
              <a:lnSpc>
                <a:spcPct val="100000"/>
              </a:lnSpc>
              <a:spcBef>
                <a:spcPts val="0"/>
              </a:spcBef>
              <a:buSzTx/>
              <a:buNone/>
              <a:defRPr sz="2947" b="1"/>
            </a:lvl2pPr>
            <a:lvl3pPr marL="0" indent="709026" defTabSz="455177">
              <a:lnSpc>
                <a:spcPct val="100000"/>
              </a:lnSpc>
              <a:spcBef>
                <a:spcPts val="0"/>
              </a:spcBef>
              <a:buSzTx/>
              <a:buNone/>
              <a:defRPr sz="2947" b="1"/>
            </a:lvl3pPr>
            <a:lvl4pPr marL="0" indent="1063539" defTabSz="455177">
              <a:lnSpc>
                <a:spcPct val="100000"/>
              </a:lnSpc>
              <a:spcBef>
                <a:spcPts val="0"/>
              </a:spcBef>
              <a:buSzTx/>
              <a:buNone/>
              <a:defRPr sz="2947" b="1"/>
            </a:lvl4pPr>
            <a:lvl5pPr marL="0" indent="1418052" defTabSz="455177">
              <a:lnSpc>
                <a:spcPct val="100000"/>
              </a:lnSpc>
              <a:spcBef>
                <a:spcPts val="0"/>
              </a:spcBef>
              <a:buSzTx/>
              <a:buNone/>
              <a:defRPr sz="2947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61" y="-913981"/>
            <a:ext cx="8645371" cy="352513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ttangolo 16"/>
          <p:cNvSpPr/>
          <p:nvPr/>
        </p:nvSpPr>
        <p:spPr>
          <a:xfrm>
            <a:off x="-1" y="1684330"/>
            <a:ext cx="10693401" cy="1010325"/>
          </a:xfrm>
          <a:prstGeom prst="rect">
            <a:avLst/>
          </a:prstGeom>
          <a:solidFill>
            <a:srgbClr val="F39200"/>
          </a:solidFill>
          <a:ln w="12700">
            <a:miter lim="400000"/>
          </a:ln>
        </p:spPr>
        <p:txBody>
          <a:bodyPr lIns="35450" rIns="35450" anchor="ctr"/>
          <a:lstStyle/>
          <a:p>
            <a:pPr algn="ctr" defTabSz="709026">
              <a:lnSpc>
                <a:spcPct val="10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86"/>
          </a:p>
        </p:txBody>
      </p:sp>
      <p:pic>
        <p:nvPicPr>
          <p:cNvPr id="26" name="Immagine 3" descr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71" y="390467"/>
            <a:ext cx="1037083" cy="1089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magine 5" descr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307" y="1801552"/>
            <a:ext cx="822787" cy="77588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28" name="Immagine 6" descr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179" y="1933259"/>
            <a:ext cx="1533925" cy="51246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29" name="Immagine 4" descr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97" y="1970283"/>
            <a:ext cx="1808031" cy="43841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30" name="Immagine 8" descr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637" y="7157184"/>
            <a:ext cx="1185917" cy="3364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" name="Gruppo 13"/>
          <p:cNvGrpSpPr/>
          <p:nvPr/>
        </p:nvGrpSpPr>
        <p:grpSpPr>
          <a:xfrm>
            <a:off x="1546818" y="7176003"/>
            <a:ext cx="2373323" cy="321346"/>
            <a:chOff x="0" y="0"/>
            <a:chExt cx="2886320" cy="414430"/>
          </a:xfrm>
        </p:grpSpPr>
        <p:pic>
          <p:nvPicPr>
            <p:cNvPr id="31" name="Immagine 9" descr="Immagin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416213" cy="414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CasellaDiTesto 10"/>
            <p:cNvSpPr txBox="1"/>
            <p:nvPr/>
          </p:nvSpPr>
          <p:spPr>
            <a:xfrm>
              <a:off x="461932" y="79249"/>
              <a:ext cx="2424388" cy="334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lnSpc>
                  <a:spcPct val="100000"/>
                </a:lnSpc>
                <a:spcBef>
                  <a:spcPts val="0"/>
                </a:spcBef>
                <a:defRPr sz="1400" b="1">
                  <a:solidFill>
                    <a:srgbClr val="E40D7E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086"/>
                <a:t>https://www.unife.it/it/prisma</a:t>
              </a:r>
            </a:p>
          </p:txBody>
        </p:sp>
      </p:grp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224227" y="7149256"/>
            <a:ext cx="244946" cy="55399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4696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8"/>
          <p:cNvSpPr/>
          <p:nvPr/>
        </p:nvSpPr>
        <p:spPr>
          <a:xfrm>
            <a:off x="0" y="6446520"/>
            <a:ext cx="10689590" cy="340360"/>
          </a:xfrm>
          <a:custGeom>
            <a:avLst/>
            <a:gdLst/>
            <a:ahLst/>
            <a:cxnLst/>
            <a:rect l="l" t="t" r="r" b="b"/>
            <a:pathLst>
              <a:path w="10689590" h="340359" extrusionOk="0">
                <a:moveTo>
                  <a:pt x="10689335" y="339851"/>
                </a:moveTo>
                <a:lnTo>
                  <a:pt x="0" y="339851"/>
                </a:lnTo>
                <a:lnTo>
                  <a:pt x="0" y="0"/>
                </a:lnTo>
                <a:lnTo>
                  <a:pt x="10689335" y="0"/>
                </a:lnTo>
                <a:lnTo>
                  <a:pt x="10689335" y="339851"/>
                </a:lnTo>
                <a:close/>
              </a:path>
            </a:pathLst>
          </a:custGeom>
          <a:solidFill>
            <a:srgbClr val="1F3D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5960" y="993647"/>
            <a:ext cx="531875" cy="56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036" y="1027175"/>
            <a:ext cx="1304543" cy="39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9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5119" y="1027176"/>
            <a:ext cx="1071372" cy="452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98"/>
          <p:cNvSpPr/>
          <p:nvPr/>
        </p:nvSpPr>
        <p:spPr>
          <a:xfrm>
            <a:off x="1780032" y="1039368"/>
            <a:ext cx="0" cy="382905"/>
          </a:xfrm>
          <a:custGeom>
            <a:avLst/>
            <a:gdLst/>
            <a:ahLst/>
            <a:cxnLst/>
            <a:rect l="l" t="t" r="r" b="b"/>
            <a:pathLst>
              <a:path w="120000" h="382905" extrusionOk="0">
                <a:moveTo>
                  <a:pt x="0" y="0"/>
                </a:moveTo>
                <a:lnTo>
                  <a:pt x="0" y="382523"/>
                </a:lnTo>
              </a:path>
            </a:pathLst>
          </a:custGeom>
          <a:noFill/>
          <a:ln w="16750" cap="flat" cmpd="sng">
            <a:solidFill>
              <a:srgbClr val="1560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8"/>
          <p:cNvSpPr/>
          <p:nvPr/>
        </p:nvSpPr>
        <p:spPr>
          <a:xfrm>
            <a:off x="2674619" y="1034796"/>
            <a:ext cx="0" cy="381000"/>
          </a:xfrm>
          <a:custGeom>
            <a:avLst/>
            <a:gdLst/>
            <a:ahLst/>
            <a:cxnLst/>
            <a:rect l="l" t="t" r="r" b="b"/>
            <a:pathLst>
              <a:path w="120000" h="381000" extrusionOk="0">
                <a:moveTo>
                  <a:pt x="0" y="0"/>
                </a:moveTo>
                <a:lnTo>
                  <a:pt x="0" y="381000"/>
                </a:lnTo>
              </a:path>
            </a:pathLst>
          </a:custGeom>
          <a:noFill/>
          <a:ln w="16750" cap="flat" cmpd="sng">
            <a:solidFill>
              <a:srgbClr val="1560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8"/>
          <p:cNvSpPr/>
          <p:nvPr/>
        </p:nvSpPr>
        <p:spPr>
          <a:xfrm>
            <a:off x="4203191" y="125730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 h="120000" extrusionOk="0">
                <a:moveTo>
                  <a:pt x="0" y="0"/>
                </a:moveTo>
                <a:lnTo>
                  <a:pt x="6486143" y="0"/>
                </a:lnTo>
              </a:path>
            </a:pathLst>
          </a:custGeom>
          <a:noFill/>
          <a:ln w="44175" cap="flat" cmpd="sng">
            <a:solidFill>
              <a:srgbClr val="1F3B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8"/>
          <p:cNvSpPr txBox="1">
            <a:spLocks noGrp="1"/>
          </p:cNvSpPr>
          <p:nvPr>
            <p:ph type="title"/>
          </p:nvPr>
        </p:nvSpPr>
        <p:spPr>
          <a:xfrm>
            <a:off x="1713919" y="1764318"/>
            <a:ext cx="7265560" cy="39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50" b="1" i="0" u="none" strike="noStrike" cap="none">
                <a:solidFill>
                  <a:srgbClr val="1F3D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8"/>
          <p:cNvSpPr txBox="1">
            <a:spLocks noGrp="1"/>
          </p:cNvSpPr>
          <p:nvPr>
            <p:ph type="body" idx="1"/>
          </p:nvPr>
        </p:nvSpPr>
        <p:spPr>
          <a:xfrm>
            <a:off x="4685791" y="2851669"/>
            <a:ext cx="4942205" cy="34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8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98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98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forms.gle/imyfar5XGwpF5hGS8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ue fogli di musica ripiegati a forma di cuore">
            <a:extLst>
              <a:ext uri="{FF2B5EF4-FFF2-40B4-BE49-F238E27FC236}">
                <a16:creationId xmlns:a16="http://schemas.microsoft.com/office/drawing/2014/main" id="{7DCC6896-43E1-0DA6-445C-B3ED849E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8" y="2551815"/>
            <a:ext cx="8354325" cy="48689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0" stA="50000" endA="275" endPos="73000" dist="292100" dir="5400000" sy="-100000" algn="bl" rotWithShape="0"/>
            <a:softEdge rad="3175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508D52-7097-1794-BAC4-8AF4351717B1}"/>
              </a:ext>
            </a:extLst>
          </p:cNvPr>
          <p:cNvSpPr txBox="1"/>
          <p:nvPr/>
        </p:nvSpPr>
        <p:spPr>
          <a:xfrm>
            <a:off x="1573619" y="4094480"/>
            <a:ext cx="76022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i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Accordare mente e cuore …</a:t>
            </a:r>
          </a:p>
          <a:p>
            <a:pPr algn="ctr"/>
            <a:r>
              <a:rPr lang="it-IT" sz="2600" i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L’armonia del sé: accordare autostima e autoefficacia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A55B29-DCFB-E2A5-F46D-DACE9FC4F255}"/>
              </a:ext>
            </a:extLst>
          </p:cNvPr>
          <p:cNvSpPr txBox="1"/>
          <p:nvPr/>
        </p:nvSpPr>
        <p:spPr>
          <a:xfrm>
            <a:off x="995680" y="2936240"/>
            <a:ext cx="89611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>
                <a:solidFill>
                  <a:srgbClr val="FF0000"/>
                </a:solidFill>
                <a:latin typeface="Amasis MT Pro Medium" panose="020F0502020204030204" pitchFamily="18" charset="0"/>
              </a:rPr>
              <a:t>Seminario esperienziale</a:t>
            </a:r>
          </a:p>
          <a:p>
            <a:pPr algn="ctr"/>
            <a:r>
              <a:rPr lang="it-IT" sz="1800" dirty="0">
                <a:latin typeface="Amasis MT Pro Medium" panose="02040604050005020304" pitchFamily="18" charset="0"/>
              </a:rPr>
              <a:t>Rivolto a studenti e studentesse e a tutta la cittadinanza</a:t>
            </a:r>
          </a:p>
          <a:p>
            <a:pPr algn="ctr"/>
            <a:r>
              <a:rPr lang="it-IT" sz="1600" dirty="0">
                <a:latin typeface="Amasis MT Pro Medium" panose="020F0502020204030204" pitchFamily="18" charset="0"/>
              </a:rPr>
              <a:t>A cura del Servizio di Counseling Psicologico di Ateneo «Da Soli Mai» e di PRISMA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13F412-039A-82B3-82FB-BECF5A077C6A}"/>
              </a:ext>
            </a:extLst>
          </p:cNvPr>
          <p:cNvSpPr txBox="1"/>
          <p:nvPr/>
        </p:nvSpPr>
        <p:spPr>
          <a:xfrm>
            <a:off x="995680" y="5669280"/>
            <a:ext cx="6614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u="sng" dirty="0">
                <a:latin typeface="Amasis MT Pro Medium" panose="02040604050005020304" pitchFamily="18" charset="0"/>
              </a:rPr>
              <a:t>Quando: martedì 19 maggio alle ore 18.00</a:t>
            </a:r>
          </a:p>
          <a:p>
            <a:r>
              <a:rPr lang="it-IT" sz="1800" u="sng" dirty="0">
                <a:latin typeface="Amasis MT Pro Medium" panose="02040604050005020304" pitchFamily="18" charset="0"/>
              </a:rPr>
              <a:t>Dove: Palazzo Angeli, Corso del Popolo 147</a:t>
            </a:r>
          </a:p>
          <a:p>
            <a:endParaRPr lang="it-IT" sz="1800" u="sng" dirty="0">
              <a:latin typeface="Amasis MT Pro Medium" panose="02040604050005020304" pitchFamily="18" charset="0"/>
            </a:endParaRPr>
          </a:p>
          <a:p>
            <a:r>
              <a:rPr lang="it-IT" sz="1600" dirty="0">
                <a:latin typeface="Amasis MT Pro Medium" panose="02040604050005020304" pitchFamily="18" charset="0"/>
              </a:rPr>
              <a:t>Link per iscrizioni: </a:t>
            </a:r>
            <a:r>
              <a:rPr lang="it-IT" sz="1600" dirty="0">
                <a:latin typeface="Amasis MT Pro Medium" panose="02040604050005020304" pitchFamily="18" charset="0"/>
                <a:hlinkClick r:id="rId5"/>
              </a:rPr>
              <a:t>https://forms.gle/imyfar5XGwpF5hGS8</a:t>
            </a:r>
            <a:endParaRPr lang="it-IT" sz="1600" dirty="0">
              <a:latin typeface="Amasis MT Pro Medium" panose="02040604050005020304" pitchFamily="18" charset="0"/>
            </a:endParaRPr>
          </a:p>
          <a:p>
            <a:endParaRPr lang="it-IT" sz="1600" dirty="0">
              <a:latin typeface="Amasis MT Pro Medium" panose="02040604050005020304" pitchFamily="18" charset="0"/>
            </a:endParaRPr>
          </a:p>
          <a:p>
            <a:endParaRPr lang="it-IT" sz="1800" dirty="0">
              <a:latin typeface="Amasis MT Pro Medium" panose="02040604050005020304" pitchFamily="18" charset="0"/>
            </a:endParaRP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7D8AFED6-8AE2-ECBE-19AE-05CC52B63435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609013" y="5069840"/>
            <a:ext cx="1876108" cy="2306320"/>
          </a:xfrm>
          <a:prstGeom prst="rect">
            <a:avLst/>
          </a:prstGeom>
          <a:ln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70</Words>
  <Application>Microsoft Office PowerPoint</Application>
  <PresentationFormat>Personalizzato</PresentationFormat>
  <Paragraphs>9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Amasis MT Pro Medium</vt:lpstr>
      <vt:lpstr>Arial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</dc:creator>
  <cp:lastModifiedBy>Barbi Maria Cecilia</cp:lastModifiedBy>
  <cp:revision>7</cp:revision>
  <dcterms:created xsi:type="dcterms:W3CDTF">2024-09-18T13:13:45Z</dcterms:created>
  <dcterms:modified xsi:type="dcterms:W3CDTF">2026-04-09T13:42:37Z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2024-09-18T00:00:00Z</vt:filetime>
  </property>
  <property fmtid="{D5CDD505-2E9C-101B-9397-08002B2CF9AE}" pid="3" name="LastSaved">
    <vt:filetime>2024-09-18T00:00:00Z</vt:filetime>
  </property>
  <property fmtid="{D5CDD505-2E9C-101B-9397-08002B2CF9AE}" pid="4" name="Producer">
    <vt:lpwstr>Microsoft: Print To PDF</vt:lpwstr>
  </property>
</Properties>
</file>