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8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83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A7B8286-CE86-40AC-8BB7-D92801AAC4E0}" type="datetimeFigureOut">
              <a:rPr lang="it-IT" smtClean="0"/>
              <a:t>13/11/2025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B30BC9-A02B-4E01-8C36-4FA7BA6C205F}" type="slidenum">
              <a:rPr lang="it-IT" smtClean="0"/>
              <a:t>‹N›</a:t>
            </a:fld>
            <a:endParaRPr lang="it-IT"/>
          </a:p>
        </p:txBody>
      </p:sp>
    </p:spTree>
    <p:extLst>
      <p:ext uri="{BB962C8B-B14F-4D97-AF65-F5344CB8AC3E}">
        <p14:creationId xmlns:p14="http://schemas.microsoft.com/office/powerpoint/2010/main" val="3408168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A7B8286-CE86-40AC-8BB7-D92801AAC4E0}" type="datetimeFigureOut">
              <a:rPr lang="it-IT" smtClean="0"/>
              <a:t>13/11/2025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B30BC9-A02B-4E01-8C36-4FA7BA6C205F}" type="slidenum">
              <a:rPr lang="it-IT" smtClean="0"/>
              <a:t>‹N›</a:t>
            </a:fld>
            <a:endParaRPr lang="it-IT"/>
          </a:p>
        </p:txBody>
      </p:sp>
    </p:spTree>
    <p:extLst>
      <p:ext uri="{BB962C8B-B14F-4D97-AF65-F5344CB8AC3E}">
        <p14:creationId xmlns:p14="http://schemas.microsoft.com/office/powerpoint/2010/main" val="418696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A7B8286-CE86-40AC-8BB7-D92801AAC4E0}" type="datetimeFigureOut">
              <a:rPr lang="it-IT" smtClean="0"/>
              <a:t>13/11/2025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B30BC9-A02B-4E01-8C36-4FA7BA6C205F}" type="slidenum">
              <a:rPr lang="it-IT" smtClean="0"/>
              <a:t>‹N›</a:t>
            </a:fld>
            <a:endParaRPr lang="it-IT"/>
          </a:p>
        </p:txBody>
      </p:sp>
    </p:spTree>
    <p:extLst>
      <p:ext uri="{BB962C8B-B14F-4D97-AF65-F5344CB8AC3E}">
        <p14:creationId xmlns:p14="http://schemas.microsoft.com/office/powerpoint/2010/main" val="404489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A7B8286-CE86-40AC-8BB7-D92801AAC4E0}" type="datetimeFigureOut">
              <a:rPr lang="it-IT" smtClean="0"/>
              <a:t>13/11/2025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B30BC9-A02B-4E01-8C36-4FA7BA6C205F}" type="slidenum">
              <a:rPr lang="it-IT" smtClean="0"/>
              <a:t>‹N›</a:t>
            </a:fld>
            <a:endParaRPr lang="it-IT"/>
          </a:p>
        </p:txBody>
      </p:sp>
    </p:spTree>
    <p:extLst>
      <p:ext uri="{BB962C8B-B14F-4D97-AF65-F5344CB8AC3E}">
        <p14:creationId xmlns:p14="http://schemas.microsoft.com/office/powerpoint/2010/main" val="35321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tint val="82000"/>
                  </a:schemeClr>
                </a:solidFill>
              </a:defRPr>
            </a:lvl1pPr>
            <a:lvl2pPr marL="503972" indent="0">
              <a:buNone/>
              <a:defRPr sz="2205">
                <a:solidFill>
                  <a:schemeClr val="tx1">
                    <a:tint val="82000"/>
                  </a:schemeClr>
                </a:solidFill>
              </a:defRPr>
            </a:lvl2pPr>
            <a:lvl3pPr marL="1007943" indent="0">
              <a:buNone/>
              <a:defRPr sz="1984">
                <a:solidFill>
                  <a:schemeClr val="tx1">
                    <a:tint val="82000"/>
                  </a:schemeClr>
                </a:solidFill>
              </a:defRPr>
            </a:lvl3pPr>
            <a:lvl4pPr marL="1511915" indent="0">
              <a:buNone/>
              <a:defRPr sz="1764">
                <a:solidFill>
                  <a:schemeClr val="tx1">
                    <a:tint val="82000"/>
                  </a:schemeClr>
                </a:solidFill>
              </a:defRPr>
            </a:lvl4pPr>
            <a:lvl5pPr marL="2015886" indent="0">
              <a:buNone/>
              <a:defRPr sz="1764">
                <a:solidFill>
                  <a:schemeClr val="tx1">
                    <a:tint val="82000"/>
                  </a:schemeClr>
                </a:solidFill>
              </a:defRPr>
            </a:lvl5pPr>
            <a:lvl6pPr marL="2519858" indent="0">
              <a:buNone/>
              <a:defRPr sz="1764">
                <a:solidFill>
                  <a:schemeClr val="tx1">
                    <a:tint val="82000"/>
                  </a:schemeClr>
                </a:solidFill>
              </a:defRPr>
            </a:lvl6pPr>
            <a:lvl7pPr marL="3023829" indent="0">
              <a:buNone/>
              <a:defRPr sz="1764">
                <a:solidFill>
                  <a:schemeClr val="tx1">
                    <a:tint val="82000"/>
                  </a:schemeClr>
                </a:solidFill>
              </a:defRPr>
            </a:lvl7pPr>
            <a:lvl8pPr marL="3527801" indent="0">
              <a:buNone/>
              <a:defRPr sz="1764">
                <a:solidFill>
                  <a:schemeClr val="tx1">
                    <a:tint val="82000"/>
                  </a:schemeClr>
                </a:solidFill>
              </a:defRPr>
            </a:lvl8pPr>
            <a:lvl9pPr marL="4031772" indent="0">
              <a:buNone/>
              <a:defRPr sz="1764">
                <a:solidFill>
                  <a:schemeClr val="tx1">
                    <a:tint val="82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A7B8286-CE86-40AC-8BB7-D92801AAC4E0}" type="datetimeFigureOut">
              <a:rPr lang="it-IT" smtClean="0"/>
              <a:t>13/11/2025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B30BC9-A02B-4E01-8C36-4FA7BA6C205F}" type="slidenum">
              <a:rPr lang="it-IT" smtClean="0"/>
              <a:t>‹N›</a:t>
            </a:fld>
            <a:endParaRPr lang="it-IT"/>
          </a:p>
        </p:txBody>
      </p:sp>
    </p:spTree>
    <p:extLst>
      <p:ext uri="{BB962C8B-B14F-4D97-AF65-F5344CB8AC3E}">
        <p14:creationId xmlns:p14="http://schemas.microsoft.com/office/powerpoint/2010/main" val="61903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A7B8286-CE86-40AC-8BB7-D92801AAC4E0}" type="datetimeFigureOut">
              <a:rPr lang="it-IT" smtClean="0"/>
              <a:t>13/11/2025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8B30BC9-A02B-4E01-8C36-4FA7BA6C205F}" type="slidenum">
              <a:rPr lang="it-IT" smtClean="0"/>
              <a:t>‹N›</a:t>
            </a:fld>
            <a:endParaRPr lang="it-IT"/>
          </a:p>
        </p:txBody>
      </p:sp>
    </p:spTree>
    <p:extLst>
      <p:ext uri="{BB962C8B-B14F-4D97-AF65-F5344CB8AC3E}">
        <p14:creationId xmlns:p14="http://schemas.microsoft.com/office/powerpoint/2010/main" val="352243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it-IT"/>
              <a:t>Fare clic per modificare gli stili del testo dello schema</a:t>
            </a:r>
          </a:p>
        </p:txBody>
      </p:sp>
      <p:sp>
        <p:nvSpPr>
          <p:cNvPr id="4" name="Content Placeholder 3"/>
          <p:cNvSpPr>
            <a:spLocks noGrp="1"/>
          </p:cNvSpPr>
          <p:nvPr>
            <p:ph sz="half" idx="2"/>
          </p:nvPr>
        </p:nvSpPr>
        <p:spPr>
          <a:xfrm>
            <a:off x="736456" y="2761381"/>
            <a:ext cx="4523137" cy="40615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it-IT"/>
              <a:t>Fare clic per modificare gli stili del testo dello schema</a:t>
            </a:r>
          </a:p>
        </p:txBody>
      </p:sp>
      <p:sp>
        <p:nvSpPr>
          <p:cNvPr id="6" name="Content Placeholder 5"/>
          <p:cNvSpPr>
            <a:spLocks noGrp="1"/>
          </p:cNvSpPr>
          <p:nvPr>
            <p:ph sz="quarter" idx="4"/>
          </p:nvPr>
        </p:nvSpPr>
        <p:spPr>
          <a:xfrm>
            <a:off x="5412731" y="2761381"/>
            <a:ext cx="4545413" cy="40615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A7B8286-CE86-40AC-8BB7-D92801AAC4E0}" type="datetimeFigureOut">
              <a:rPr lang="it-IT" smtClean="0"/>
              <a:t>13/11/2025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8B30BC9-A02B-4E01-8C36-4FA7BA6C205F}" type="slidenum">
              <a:rPr lang="it-IT" smtClean="0"/>
              <a:t>‹N›</a:t>
            </a:fld>
            <a:endParaRPr lang="it-IT"/>
          </a:p>
        </p:txBody>
      </p:sp>
    </p:spTree>
    <p:extLst>
      <p:ext uri="{BB962C8B-B14F-4D97-AF65-F5344CB8AC3E}">
        <p14:creationId xmlns:p14="http://schemas.microsoft.com/office/powerpoint/2010/main" val="39798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A7B8286-CE86-40AC-8BB7-D92801AAC4E0}" type="datetimeFigureOut">
              <a:rPr lang="it-IT" smtClean="0"/>
              <a:t>13/11/2025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8B30BC9-A02B-4E01-8C36-4FA7BA6C205F}" type="slidenum">
              <a:rPr lang="it-IT" smtClean="0"/>
              <a:t>‹N›</a:t>
            </a:fld>
            <a:endParaRPr lang="it-IT"/>
          </a:p>
        </p:txBody>
      </p:sp>
    </p:spTree>
    <p:extLst>
      <p:ext uri="{BB962C8B-B14F-4D97-AF65-F5344CB8AC3E}">
        <p14:creationId xmlns:p14="http://schemas.microsoft.com/office/powerpoint/2010/main" val="22254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B8286-CE86-40AC-8BB7-D92801AAC4E0}" type="datetimeFigureOut">
              <a:rPr lang="it-IT" smtClean="0"/>
              <a:t>13/11/2025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8B30BC9-A02B-4E01-8C36-4FA7BA6C205F}" type="slidenum">
              <a:rPr lang="it-IT" smtClean="0"/>
              <a:t>‹N›</a:t>
            </a:fld>
            <a:endParaRPr lang="it-IT"/>
          </a:p>
        </p:txBody>
      </p:sp>
    </p:spTree>
    <p:extLst>
      <p:ext uri="{BB962C8B-B14F-4D97-AF65-F5344CB8AC3E}">
        <p14:creationId xmlns:p14="http://schemas.microsoft.com/office/powerpoint/2010/main" val="296191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it-IT"/>
              <a:t>Fare clic per modificare lo stile del titolo dello schema</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A7B8286-CE86-40AC-8BB7-D92801AAC4E0}" type="datetimeFigureOut">
              <a:rPr lang="it-IT" smtClean="0"/>
              <a:t>13/11/2025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8B30BC9-A02B-4E01-8C36-4FA7BA6C205F}" type="slidenum">
              <a:rPr lang="it-IT" smtClean="0"/>
              <a:t>‹N›</a:t>
            </a:fld>
            <a:endParaRPr lang="it-IT"/>
          </a:p>
        </p:txBody>
      </p:sp>
    </p:spTree>
    <p:extLst>
      <p:ext uri="{BB962C8B-B14F-4D97-AF65-F5344CB8AC3E}">
        <p14:creationId xmlns:p14="http://schemas.microsoft.com/office/powerpoint/2010/main" val="392440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it-IT"/>
              <a:t>Fare clic sull'icona per inserire un'immagine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A7B8286-CE86-40AC-8BB7-D92801AAC4E0}" type="datetimeFigureOut">
              <a:rPr lang="it-IT" smtClean="0"/>
              <a:t>13/11/2025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8B30BC9-A02B-4E01-8C36-4FA7BA6C205F}" type="slidenum">
              <a:rPr lang="it-IT" smtClean="0"/>
              <a:t>‹N›</a:t>
            </a:fld>
            <a:endParaRPr lang="it-IT"/>
          </a:p>
        </p:txBody>
      </p:sp>
    </p:spTree>
    <p:extLst>
      <p:ext uri="{BB962C8B-B14F-4D97-AF65-F5344CB8AC3E}">
        <p14:creationId xmlns:p14="http://schemas.microsoft.com/office/powerpoint/2010/main" val="168152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82000"/>
                  </a:schemeClr>
                </a:solidFill>
              </a:defRPr>
            </a:lvl1pPr>
          </a:lstStyle>
          <a:p>
            <a:fld id="{9A7B8286-CE86-40AC-8BB7-D92801AAC4E0}" type="datetimeFigureOut">
              <a:rPr lang="it-IT" smtClean="0"/>
              <a:t>13/11/2025</a:t>
            </a:fld>
            <a:endParaRPr lang="it-IT"/>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82000"/>
                  </a:schemeClr>
                </a:solidFill>
              </a:defRPr>
            </a:lvl1pPr>
          </a:lstStyle>
          <a:p>
            <a:endParaRPr lang="it-IT"/>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82000"/>
                  </a:schemeClr>
                </a:solidFill>
              </a:defRPr>
            </a:lvl1pPr>
          </a:lstStyle>
          <a:p>
            <a:fld id="{98B30BC9-A02B-4E01-8C36-4FA7BA6C205F}" type="slidenum">
              <a:rPr lang="it-IT" smtClean="0"/>
              <a:t>‹N›</a:t>
            </a:fld>
            <a:endParaRPr lang="it-IT"/>
          </a:p>
        </p:txBody>
      </p:sp>
    </p:spTree>
    <p:extLst>
      <p:ext uri="{BB962C8B-B14F-4D97-AF65-F5344CB8AC3E}">
        <p14:creationId xmlns:p14="http://schemas.microsoft.com/office/powerpoint/2010/main" val="3096301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20291696-338F-975A-CAE4-E927FE63BCEF}"/>
              </a:ext>
            </a:extLst>
          </p:cNvPr>
          <p:cNvGrpSpPr/>
          <p:nvPr/>
        </p:nvGrpSpPr>
        <p:grpSpPr>
          <a:xfrm>
            <a:off x="0" y="0"/>
            <a:ext cx="10691813" cy="7559673"/>
            <a:chOff x="572352" y="7869248"/>
            <a:chExt cx="24058446" cy="21295300"/>
          </a:xfrm>
        </p:grpSpPr>
        <p:grpSp>
          <p:nvGrpSpPr>
            <p:cNvPr id="10" name="Gruppo 9">
              <a:extLst>
                <a:ext uri="{FF2B5EF4-FFF2-40B4-BE49-F238E27FC236}">
                  <a16:creationId xmlns:a16="http://schemas.microsoft.com/office/drawing/2014/main" id="{B0810DC8-D883-D1A3-7B6C-208E53489600}"/>
                </a:ext>
              </a:extLst>
            </p:cNvPr>
            <p:cNvGrpSpPr/>
            <p:nvPr/>
          </p:nvGrpSpPr>
          <p:grpSpPr>
            <a:xfrm>
              <a:off x="572352" y="7869248"/>
              <a:ext cx="24058446" cy="21295300"/>
              <a:chOff x="572350" y="7772995"/>
              <a:chExt cx="24058446" cy="21295300"/>
            </a:xfrm>
          </p:grpSpPr>
          <p:pic>
            <p:nvPicPr>
              <p:cNvPr id="12" name="Immagine 11">
                <a:extLst>
                  <a:ext uri="{FF2B5EF4-FFF2-40B4-BE49-F238E27FC236}">
                    <a16:creationId xmlns:a16="http://schemas.microsoft.com/office/drawing/2014/main" id="{DD8E8BC4-5EDD-7EE2-8D5F-885EDBA73773}"/>
                  </a:ext>
                </a:extLst>
              </p:cNvPr>
              <p:cNvPicPr>
                <a:picLocks noChangeAspect="1"/>
              </p:cNvPicPr>
              <p:nvPr/>
            </p:nvPicPr>
            <p:blipFill rotWithShape="1">
              <a:blip r:embed="rId2">
                <a:extLst>
                  <a:ext uri="{28A0092B-C50C-407E-A947-70E740481C1C}">
                    <a14:useLocalDpi xmlns:a14="http://schemas.microsoft.com/office/drawing/2010/main" val="0"/>
                  </a:ext>
                </a:extLst>
              </a:blip>
              <a:srcRect t="11485"/>
              <a:stretch/>
            </p:blipFill>
            <p:spPr>
              <a:xfrm>
                <a:off x="572350" y="7772995"/>
                <a:ext cx="24058446" cy="21295300"/>
              </a:xfrm>
              <a:prstGeom prst="rect">
                <a:avLst/>
              </a:prstGeom>
            </p:spPr>
          </p:pic>
          <p:sp>
            <p:nvSpPr>
              <p:cNvPr id="13" name="Rettangolo 12">
                <a:extLst>
                  <a:ext uri="{FF2B5EF4-FFF2-40B4-BE49-F238E27FC236}">
                    <a16:creationId xmlns:a16="http://schemas.microsoft.com/office/drawing/2014/main" id="{2DDC6500-1B69-80D5-24CD-0E003DF59E47}"/>
                  </a:ext>
                </a:extLst>
              </p:cNvPr>
              <p:cNvSpPr/>
              <p:nvPr/>
            </p:nvSpPr>
            <p:spPr>
              <a:xfrm>
                <a:off x="10058400" y="25699453"/>
                <a:ext cx="4957011" cy="1058779"/>
              </a:xfrm>
              <a:prstGeom prst="rect">
                <a:avLst/>
              </a:prstGeom>
              <a:solidFill>
                <a:srgbClr val="161535"/>
              </a:solidFill>
              <a:ln>
                <a:solidFill>
                  <a:srgbClr val="1513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2937510" rtl="0" eaLnBrk="1" latinLnBrk="0" hangingPunct="1">
                  <a:defRPr sz="5783" kern="1200">
                    <a:solidFill>
                      <a:schemeClr val="lt1"/>
                    </a:solidFill>
                    <a:latin typeface="+mn-lt"/>
                    <a:ea typeface="+mn-ea"/>
                    <a:cs typeface="+mn-cs"/>
                  </a:defRPr>
                </a:lvl1pPr>
                <a:lvl2pPr marL="1468755" algn="l" defTabSz="2937510" rtl="0" eaLnBrk="1" latinLnBrk="0" hangingPunct="1">
                  <a:defRPr sz="5783" kern="1200">
                    <a:solidFill>
                      <a:schemeClr val="lt1"/>
                    </a:solidFill>
                    <a:latin typeface="+mn-lt"/>
                    <a:ea typeface="+mn-ea"/>
                    <a:cs typeface="+mn-cs"/>
                  </a:defRPr>
                </a:lvl2pPr>
                <a:lvl3pPr marL="2937510" algn="l" defTabSz="2937510" rtl="0" eaLnBrk="1" latinLnBrk="0" hangingPunct="1">
                  <a:defRPr sz="5783" kern="1200">
                    <a:solidFill>
                      <a:schemeClr val="lt1"/>
                    </a:solidFill>
                    <a:latin typeface="+mn-lt"/>
                    <a:ea typeface="+mn-ea"/>
                    <a:cs typeface="+mn-cs"/>
                  </a:defRPr>
                </a:lvl3pPr>
                <a:lvl4pPr marL="4406265" algn="l" defTabSz="2937510" rtl="0" eaLnBrk="1" latinLnBrk="0" hangingPunct="1">
                  <a:defRPr sz="5783" kern="1200">
                    <a:solidFill>
                      <a:schemeClr val="lt1"/>
                    </a:solidFill>
                    <a:latin typeface="+mn-lt"/>
                    <a:ea typeface="+mn-ea"/>
                    <a:cs typeface="+mn-cs"/>
                  </a:defRPr>
                </a:lvl4pPr>
                <a:lvl5pPr marL="5875020" algn="l" defTabSz="2937510" rtl="0" eaLnBrk="1" latinLnBrk="0" hangingPunct="1">
                  <a:defRPr sz="5783" kern="1200">
                    <a:solidFill>
                      <a:schemeClr val="lt1"/>
                    </a:solidFill>
                    <a:latin typeface="+mn-lt"/>
                    <a:ea typeface="+mn-ea"/>
                    <a:cs typeface="+mn-cs"/>
                  </a:defRPr>
                </a:lvl5pPr>
                <a:lvl6pPr marL="7343775" algn="l" defTabSz="2937510" rtl="0" eaLnBrk="1" latinLnBrk="0" hangingPunct="1">
                  <a:defRPr sz="5783" kern="1200">
                    <a:solidFill>
                      <a:schemeClr val="lt1"/>
                    </a:solidFill>
                    <a:latin typeface="+mn-lt"/>
                    <a:ea typeface="+mn-ea"/>
                    <a:cs typeface="+mn-cs"/>
                  </a:defRPr>
                </a:lvl6pPr>
                <a:lvl7pPr marL="8812530" algn="l" defTabSz="2937510" rtl="0" eaLnBrk="1" latinLnBrk="0" hangingPunct="1">
                  <a:defRPr sz="5783" kern="1200">
                    <a:solidFill>
                      <a:schemeClr val="lt1"/>
                    </a:solidFill>
                    <a:latin typeface="+mn-lt"/>
                    <a:ea typeface="+mn-ea"/>
                    <a:cs typeface="+mn-cs"/>
                  </a:defRPr>
                </a:lvl7pPr>
                <a:lvl8pPr marL="10281285" algn="l" defTabSz="2937510" rtl="0" eaLnBrk="1" latinLnBrk="0" hangingPunct="1">
                  <a:defRPr sz="5783" kern="1200">
                    <a:solidFill>
                      <a:schemeClr val="lt1"/>
                    </a:solidFill>
                    <a:latin typeface="+mn-lt"/>
                    <a:ea typeface="+mn-ea"/>
                    <a:cs typeface="+mn-cs"/>
                  </a:defRPr>
                </a:lvl8pPr>
                <a:lvl9pPr marL="11750040" algn="l" defTabSz="2937510" rtl="0" eaLnBrk="1" latinLnBrk="0" hangingPunct="1">
                  <a:defRPr sz="5783" kern="1200">
                    <a:solidFill>
                      <a:schemeClr val="lt1"/>
                    </a:solidFill>
                    <a:latin typeface="+mn-lt"/>
                    <a:ea typeface="+mn-ea"/>
                    <a:cs typeface="+mn-cs"/>
                  </a:defRPr>
                </a:lvl9pPr>
              </a:lstStyle>
              <a:p>
                <a:pPr algn="ctr"/>
                <a:endParaRPr lang="it-IT"/>
              </a:p>
            </p:txBody>
          </p:sp>
          <p:sp>
            <p:nvSpPr>
              <p:cNvPr id="14" name="Rettangolo 13">
                <a:extLst>
                  <a:ext uri="{FF2B5EF4-FFF2-40B4-BE49-F238E27FC236}">
                    <a16:creationId xmlns:a16="http://schemas.microsoft.com/office/drawing/2014/main" id="{A481AD65-BC34-48B1-77E5-BAA13943FEE0}"/>
                  </a:ext>
                </a:extLst>
              </p:cNvPr>
              <p:cNvSpPr/>
              <p:nvPr/>
            </p:nvSpPr>
            <p:spPr>
              <a:xfrm>
                <a:off x="9673389" y="26758232"/>
                <a:ext cx="5342022" cy="1636295"/>
              </a:xfrm>
              <a:prstGeom prst="rect">
                <a:avLst/>
              </a:prstGeom>
              <a:solidFill>
                <a:srgbClr val="161535"/>
              </a:solidFill>
              <a:ln>
                <a:solidFill>
                  <a:srgbClr val="1513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2937510" rtl="0" eaLnBrk="1" latinLnBrk="0" hangingPunct="1">
                  <a:defRPr sz="5783" kern="1200">
                    <a:solidFill>
                      <a:schemeClr val="lt1"/>
                    </a:solidFill>
                    <a:latin typeface="+mn-lt"/>
                    <a:ea typeface="+mn-ea"/>
                    <a:cs typeface="+mn-cs"/>
                  </a:defRPr>
                </a:lvl1pPr>
                <a:lvl2pPr marL="1468755" algn="l" defTabSz="2937510" rtl="0" eaLnBrk="1" latinLnBrk="0" hangingPunct="1">
                  <a:defRPr sz="5783" kern="1200">
                    <a:solidFill>
                      <a:schemeClr val="lt1"/>
                    </a:solidFill>
                    <a:latin typeface="+mn-lt"/>
                    <a:ea typeface="+mn-ea"/>
                    <a:cs typeface="+mn-cs"/>
                  </a:defRPr>
                </a:lvl2pPr>
                <a:lvl3pPr marL="2937510" algn="l" defTabSz="2937510" rtl="0" eaLnBrk="1" latinLnBrk="0" hangingPunct="1">
                  <a:defRPr sz="5783" kern="1200">
                    <a:solidFill>
                      <a:schemeClr val="lt1"/>
                    </a:solidFill>
                    <a:latin typeface="+mn-lt"/>
                    <a:ea typeface="+mn-ea"/>
                    <a:cs typeface="+mn-cs"/>
                  </a:defRPr>
                </a:lvl3pPr>
                <a:lvl4pPr marL="4406265" algn="l" defTabSz="2937510" rtl="0" eaLnBrk="1" latinLnBrk="0" hangingPunct="1">
                  <a:defRPr sz="5783" kern="1200">
                    <a:solidFill>
                      <a:schemeClr val="lt1"/>
                    </a:solidFill>
                    <a:latin typeface="+mn-lt"/>
                    <a:ea typeface="+mn-ea"/>
                    <a:cs typeface="+mn-cs"/>
                  </a:defRPr>
                </a:lvl4pPr>
                <a:lvl5pPr marL="5875020" algn="l" defTabSz="2937510" rtl="0" eaLnBrk="1" latinLnBrk="0" hangingPunct="1">
                  <a:defRPr sz="5783" kern="1200">
                    <a:solidFill>
                      <a:schemeClr val="lt1"/>
                    </a:solidFill>
                    <a:latin typeface="+mn-lt"/>
                    <a:ea typeface="+mn-ea"/>
                    <a:cs typeface="+mn-cs"/>
                  </a:defRPr>
                </a:lvl5pPr>
                <a:lvl6pPr marL="7343775" algn="l" defTabSz="2937510" rtl="0" eaLnBrk="1" latinLnBrk="0" hangingPunct="1">
                  <a:defRPr sz="5783" kern="1200">
                    <a:solidFill>
                      <a:schemeClr val="lt1"/>
                    </a:solidFill>
                    <a:latin typeface="+mn-lt"/>
                    <a:ea typeface="+mn-ea"/>
                    <a:cs typeface="+mn-cs"/>
                  </a:defRPr>
                </a:lvl6pPr>
                <a:lvl7pPr marL="8812530" algn="l" defTabSz="2937510" rtl="0" eaLnBrk="1" latinLnBrk="0" hangingPunct="1">
                  <a:defRPr sz="5783" kern="1200">
                    <a:solidFill>
                      <a:schemeClr val="lt1"/>
                    </a:solidFill>
                    <a:latin typeface="+mn-lt"/>
                    <a:ea typeface="+mn-ea"/>
                    <a:cs typeface="+mn-cs"/>
                  </a:defRPr>
                </a:lvl7pPr>
                <a:lvl8pPr marL="10281285" algn="l" defTabSz="2937510" rtl="0" eaLnBrk="1" latinLnBrk="0" hangingPunct="1">
                  <a:defRPr sz="5783" kern="1200">
                    <a:solidFill>
                      <a:schemeClr val="lt1"/>
                    </a:solidFill>
                    <a:latin typeface="+mn-lt"/>
                    <a:ea typeface="+mn-ea"/>
                    <a:cs typeface="+mn-cs"/>
                  </a:defRPr>
                </a:lvl8pPr>
                <a:lvl9pPr marL="11750040" algn="l" defTabSz="2937510" rtl="0" eaLnBrk="1" latinLnBrk="0" hangingPunct="1">
                  <a:defRPr sz="5783" kern="1200">
                    <a:solidFill>
                      <a:schemeClr val="lt1"/>
                    </a:solidFill>
                    <a:latin typeface="+mn-lt"/>
                    <a:ea typeface="+mn-ea"/>
                    <a:cs typeface="+mn-cs"/>
                  </a:defRPr>
                </a:lvl9pPr>
              </a:lstStyle>
              <a:p>
                <a:pPr algn="ctr"/>
                <a:endParaRPr lang="it-IT"/>
              </a:p>
            </p:txBody>
          </p:sp>
        </p:grpSp>
        <p:sp>
          <p:nvSpPr>
            <p:cNvPr id="11" name="Rettangolo 10">
              <a:extLst>
                <a:ext uri="{FF2B5EF4-FFF2-40B4-BE49-F238E27FC236}">
                  <a16:creationId xmlns:a16="http://schemas.microsoft.com/office/drawing/2014/main" id="{1298AD7F-CC51-2604-F82F-983ED901A1A6}"/>
                </a:ext>
              </a:extLst>
            </p:cNvPr>
            <p:cNvSpPr/>
            <p:nvPr/>
          </p:nvSpPr>
          <p:spPr>
            <a:xfrm>
              <a:off x="5342021" y="7869248"/>
              <a:ext cx="14101011" cy="822037"/>
            </a:xfrm>
            <a:prstGeom prst="rect">
              <a:avLst/>
            </a:prstGeom>
            <a:solidFill>
              <a:srgbClr val="161535"/>
            </a:solidFill>
            <a:ln>
              <a:solidFill>
                <a:srgbClr val="1513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2937510" rtl="0" eaLnBrk="1" latinLnBrk="0" hangingPunct="1">
                <a:defRPr sz="5783" kern="1200">
                  <a:solidFill>
                    <a:schemeClr val="lt1"/>
                  </a:solidFill>
                  <a:latin typeface="+mn-lt"/>
                  <a:ea typeface="+mn-ea"/>
                  <a:cs typeface="+mn-cs"/>
                </a:defRPr>
              </a:lvl1pPr>
              <a:lvl2pPr marL="1468755" algn="l" defTabSz="2937510" rtl="0" eaLnBrk="1" latinLnBrk="0" hangingPunct="1">
                <a:defRPr sz="5783" kern="1200">
                  <a:solidFill>
                    <a:schemeClr val="lt1"/>
                  </a:solidFill>
                  <a:latin typeface="+mn-lt"/>
                  <a:ea typeface="+mn-ea"/>
                  <a:cs typeface="+mn-cs"/>
                </a:defRPr>
              </a:lvl2pPr>
              <a:lvl3pPr marL="2937510" algn="l" defTabSz="2937510" rtl="0" eaLnBrk="1" latinLnBrk="0" hangingPunct="1">
                <a:defRPr sz="5783" kern="1200">
                  <a:solidFill>
                    <a:schemeClr val="lt1"/>
                  </a:solidFill>
                  <a:latin typeface="+mn-lt"/>
                  <a:ea typeface="+mn-ea"/>
                  <a:cs typeface="+mn-cs"/>
                </a:defRPr>
              </a:lvl3pPr>
              <a:lvl4pPr marL="4406265" algn="l" defTabSz="2937510" rtl="0" eaLnBrk="1" latinLnBrk="0" hangingPunct="1">
                <a:defRPr sz="5783" kern="1200">
                  <a:solidFill>
                    <a:schemeClr val="lt1"/>
                  </a:solidFill>
                  <a:latin typeface="+mn-lt"/>
                  <a:ea typeface="+mn-ea"/>
                  <a:cs typeface="+mn-cs"/>
                </a:defRPr>
              </a:lvl4pPr>
              <a:lvl5pPr marL="5875020" algn="l" defTabSz="2937510" rtl="0" eaLnBrk="1" latinLnBrk="0" hangingPunct="1">
                <a:defRPr sz="5783" kern="1200">
                  <a:solidFill>
                    <a:schemeClr val="lt1"/>
                  </a:solidFill>
                  <a:latin typeface="+mn-lt"/>
                  <a:ea typeface="+mn-ea"/>
                  <a:cs typeface="+mn-cs"/>
                </a:defRPr>
              </a:lvl5pPr>
              <a:lvl6pPr marL="7343775" algn="l" defTabSz="2937510" rtl="0" eaLnBrk="1" latinLnBrk="0" hangingPunct="1">
                <a:defRPr sz="5783" kern="1200">
                  <a:solidFill>
                    <a:schemeClr val="lt1"/>
                  </a:solidFill>
                  <a:latin typeface="+mn-lt"/>
                  <a:ea typeface="+mn-ea"/>
                  <a:cs typeface="+mn-cs"/>
                </a:defRPr>
              </a:lvl6pPr>
              <a:lvl7pPr marL="8812530" algn="l" defTabSz="2937510" rtl="0" eaLnBrk="1" latinLnBrk="0" hangingPunct="1">
                <a:defRPr sz="5783" kern="1200">
                  <a:solidFill>
                    <a:schemeClr val="lt1"/>
                  </a:solidFill>
                  <a:latin typeface="+mn-lt"/>
                  <a:ea typeface="+mn-ea"/>
                  <a:cs typeface="+mn-cs"/>
                </a:defRPr>
              </a:lvl7pPr>
              <a:lvl8pPr marL="10281285" algn="l" defTabSz="2937510" rtl="0" eaLnBrk="1" latinLnBrk="0" hangingPunct="1">
                <a:defRPr sz="5783" kern="1200">
                  <a:solidFill>
                    <a:schemeClr val="lt1"/>
                  </a:solidFill>
                  <a:latin typeface="+mn-lt"/>
                  <a:ea typeface="+mn-ea"/>
                  <a:cs typeface="+mn-cs"/>
                </a:defRPr>
              </a:lvl8pPr>
              <a:lvl9pPr marL="11750040" algn="l" defTabSz="2937510" rtl="0" eaLnBrk="1" latinLnBrk="0" hangingPunct="1">
                <a:defRPr sz="5783" kern="1200">
                  <a:solidFill>
                    <a:schemeClr val="lt1"/>
                  </a:solidFill>
                  <a:latin typeface="+mn-lt"/>
                  <a:ea typeface="+mn-ea"/>
                  <a:cs typeface="+mn-cs"/>
                </a:defRPr>
              </a:lvl9pPr>
            </a:lstStyle>
            <a:p>
              <a:pPr algn="ctr"/>
              <a:endParaRPr lang="it-IT"/>
            </a:p>
          </p:txBody>
        </p:sp>
      </p:grpSp>
      <p:sp>
        <p:nvSpPr>
          <p:cNvPr id="4" name="Rettangolo 3">
            <a:extLst>
              <a:ext uri="{FF2B5EF4-FFF2-40B4-BE49-F238E27FC236}">
                <a16:creationId xmlns:a16="http://schemas.microsoft.com/office/drawing/2014/main" id="{95A113C8-B9C9-58B3-FA08-ADE69410C2D5}"/>
              </a:ext>
            </a:extLst>
          </p:cNvPr>
          <p:cNvSpPr/>
          <p:nvPr/>
        </p:nvSpPr>
        <p:spPr>
          <a:xfrm>
            <a:off x="-1" y="-1"/>
            <a:ext cx="3564000" cy="7559675"/>
          </a:xfrm>
          <a:prstGeom prst="rect">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03B0A05F-D94B-DD37-0995-0C69374568F6}"/>
              </a:ext>
            </a:extLst>
          </p:cNvPr>
          <p:cNvSpPr/>
          <p:nvPr/>
        </p:nvSpPr>
        <p:spPr>
          <a:xfrm>
            <a:off x="3563813" y="-2"/>
            <a:ext cx="3564000" cy="7559675"/>
          </a:xfrm>
          <a:prstGeom prst="rect">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4E467E65-BEB3-FDBA-0416-D43AF5278A73}"/>
              </a:ext>
            </a:extLst>
          </p:cNvPr>
          <p:cNvSpPr/>
          <p:nvPr/>
        </p:nvSpPr>
        <p:spPr>
          <a:xfrm>
            <a:off x="7127813" y="0"/>
            <a:ext cx="3564000" cy="7559675"/>
          </a:xfrm>
          <a:prstGeom prst="rect">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569000C9-B89D-7998-2564-DF521C34FB86}"/>
              </a:ext>
            </a:extLst>
          </p:cNvPr>
          <p:cNvSpPr/>
          <p:nvPr/>
        </p:nvSpPr>
        <p:spPr>
          <a:xfrm>
            <a:off x="0" y="74643"/>
            <a:ext cx="3564001" cy="1354217"/>
          </a:xfrm>
          <a:prstGeom prst="rect">
            <a:avLst/>
          </a:prstGeom>
          <a:noFill/>
        </p:spPr>
        <p:txBody>
          <a:bodyPr wrap="square">
            <a:spAutoFit/>
          </a:bodyPr>
          <a:lstStyle/>
          <a:p>
            <a:endParaRPr lang="it-IT" sz="1000" b="0" i="0" u="none" strike="noStrike" baseline="0" dirty="0">
              <a:solidFill>
                <a:srgbClr val="000000"/>
              </a:solidFill>
              <a:latin typeface="Aptos"/>
            </a:endParaRPr>
          </a:p>
          <a:p>
            <a:pPr algn="ctr"/>
            <a:r>
              <a:rPr lang="it-IT" sz="1000" b="0" i="0" u="none" strike="noStrike" baseline="0" dirty="0">
                <a:solidFill>
                  <a:schemeClr val="bg1"/>
                </a:solidFill>
                <a:effectLst>
                  <a:outerShdw blurRad="38100" dist="38100" dir="2700000" algn="tl">
                    <a:srgbClr val="000000">
                      <a:alpha val="43137"/>
                    </a:srgbClr>
                  </a:outerShdw>
                </a:effectLst>
                <a:latin typeface="Aptos"/>
              </a:rPr>
              <a:t> </a:t>
            </a:r>
            <a:r>
              <a:rPr lang="it-IT" sz="2400" b="1" i="1" u="none" strike="noStrike" dirty="0">
                <a:solidFill>
                  <a:schemeClr val="bg1"/>
                </a:solidFill>
                <a:effectLst>
                  <a:outerShdw blurRad="38100" dist="38100" dir="2700000" algn="tl">
                    <a:srgbClr val="000000">
                      <a:alpha val="43137"/>
                    </a:srgbClr>
                  </a:outerShdw>
                </a:effectLst>
              </a:rPr>
              <a:t>Workshop </a:t>
            </a:r>
          </a:p>
          <a:p>
            <a:pPr algn="ctr"/>
            <a:r>
              <a:rPr lang="it-IT" sz="2400" b="1" i="1" u="none" strike="noStrike" dirty="0">
                <a:solidFill>
                  <a:schemeClr val="bg1"/>
                </a:solidFill>
                <a:effectLst>
                  <a:outerShdw blurRad="38100" dist="38100" dir="2700000" algn="tl">
                    <a:srgbClr val="000000">
                      <a:alpha val="43137"/>
                    </a:srgbClr>
                  </a:outerShdw>
                </a:effectLst>
              </a:rPr>
              <a:t>"Smelling </a:t>
            </a:r>
            <a:r>
              <a:rPr lang="it-IT" sz="2400" b="1" i="1" dirty="0">
                <a:solidFill>
                  <a:schemeClr val="bg1"/>
                </a:solidFill>
                <a:effectLst>
                  <a:outerShdw blurRad="38100" dist="38100" dir="2700000" algn="tl">
                    <a:srgbClr val="000000">
                      <a:alpha val="43137"/>
                    </a:srgbClr>
                  </a:outerShdw>
                </a:effectLst>
              </a:rPr>
              <a:t>The Future </a:t>
            </a:r>
            <a:r>
              <a:rPr lang="it-IT" sz="2400" b="1" i="1" u="none" strike="noStrike" dirty="0">
                <a:solidFill>
                  <a:schemeClr val="bg1"/>
                </a:solidFill>
                <a:effectLst>
                  <a:outerShdw blurRad="38100" dist="38100" dir="2700000" algn="tl">
                    <a:srgbClr val="000000">
                      <a:alpha val="43137"/>
                    </a:srgbClr>
                  </a:outerShdw>
                </a:effectLst>
              </a:rPr>
              <a:t>" </a:t>
            </a:r>
            <a:endParaRPr lang="it-IT" sz="2000" b="0" i="0" u="none" strike="noStrike" dirty="0">
              <a:solidFill>
                <a:schemeClr val="bg1"/>
              </a:solidFill>
              <a:effectLst>
                <a:outerShdw blurRad="38100" dist="38100" dir="2700000" algn="tl">
                  <a:srgbClr val="000000">
                    <a:alpha val="43137"/>
                  </a:srgbClr>
                </a:outerShdw>
              </a:effectLst>
            </a:endParaRPr>
          </a:p>
          <a:p>
            <a:pPr algn="ctr"/>
            <a:r>
              <a:rPr lang="en-US" sz="1200" b="1" i="1" u="none" strike="noStrike" dirty="0">
                <a:solidFill>
                  <a:schemeClr val="bg1"/>
                </a:solidFill>
                <a:effectLst>
                  <a:outerShdw blurRad="38100" dist="38100" dir="2700000" algn="tl">
                    <a:srgbClr val="000000">
                      <a:alpha val="43137"/>
                    </a:srgbClr>
                  </a:outerShdw>
                </a:effectLst>
              </a:rPr>
              <a:t>Cutting-Edge Technologies for Chemical Detection in Health and Environment</a:t>
            </a:r>
          </a:p>
        </p:txBody>
      </p:sp>
      <p:sp>
        <p:nvSpPr>
          <p:cNvPr id="17" name="CasellaDiTesto 16">
            <a:extLst>
              <a:ext uri="{FF2B5EF4-FFF2-40B4-BE49-F238E27FC236}">
                <a16:creationId xmlns:a16="http://schemas.microsoft.com/office/drawing/2014/main" id="{CA6B6437-73E0-6293-ECF0-B67B71C13A1E}"/>
              </a:ext>
            </a:extLst>
          </p:cNvPr>
          <p:cNvSpPr txBox="1"/>
          <p:nvPr/>
        </p:nvSpPr>
        <p:spPr>
          <a:xfrm>
            <a:off x="329863" y="6669328"/>
            <a:ext cx="2931366" cy="646331"/>
          </a:xfrm>
          <a:prstGeom prst="rect">
            <a:avLst/>
          </a:prstGeom>
          <a:noFill/>
        </p:spPr>
        <p:txBody>
          <a:bodyPr wrap="square">
            <a:spAutoFit/>
          </a:bodyPr>
          <a:lstStyle/>
          <a:p>
            <a:pPr algn="ctr"/>
            <a:r>
              <a:rPr lang="it-IT" b="1" i="1" u="none" strike="noStrike" dirty="0">
                <a:solidFill>
                  <a:schemeClr val="bg1"/>
                </a:solidFill>
                <a:effectLst>
                  <a:outerShdw blurRad="38100" dist="38100" dir="2700000" algn="tl">
                    <a:srgbClr val="000000">
                      <a:alpha val="43137"/>
                    </a:srgbClr>
                  </a:outerShdw>
                </a:effectLst>
              </a:rPr>
              <a:t>Venerdì 12 Dicembre 2025</a:t>
            </a:r>
          </a:p>
          <a:p>
            <a:pPr algn="ctr"/>
            <a:r>
              <a:rPr lang="it-IT" b="1" i="1" dirty="0">
                <a:solidFill>
                  <a:schemeClr val="bg1"/>
                </a:solidFill>
                <a:effectLst>
                  <a:outerShdw blurRad="38100" dist="38100" dir="2700000" algn="tl">
                    <a:srgbClr val="000000">
                      <a:alpha val="43137"/>
                    </a:srgbClr>
                  </a:outerShdw>
                </a:effectLst>
              </a:rPr>
              <a:t>Dalle 9.00 alle 13.30</a:t>
            </a:r>
            <a:endParaRPr lang="it-IT" dirty="0"/>
          </a:p>
        </p:txBody>
      </p:sp>
      <p:sp>
        <p:nvSpPr>
          <p:cNvPr id="18" name="CasellaDiTesto 17">
            <a:extLst>
              <a:ext uri="{FF2B5EF4-FFF2-40B4-BE49-F238E27FC236}">
                <a16:creationId xmlns:a16="http://schemas.microsoft.com/office/drawing/2014/main" id="{2B786281-D9AC-75D5-85F5-616C13AF39DF}"/>
              </a:ext>
            </a:extLst>
          </p:cNvPr>
          <p:cNvSpPr txBox="1"/>
          <p:nvPr/>
        </p:nvSpPr>
        <p:spPr>
          <a:xfrm>
            <a:off x="122179" y="4978764"/>
            <a:ext cx="3291521" cy="1384995"/>
          </a:xfrm>
          <a:prstGeom prst="rect">
            <a:avLst/>
          </a:prstGeom>
          <a:noFill/>
        </p:spPr>
        <p:txBody>
          <a:bodyPr wrap="square">
            <a:spAutoFit/>
          </a:bodyPr>
          <a:lstStyle/>
          <a:p>
            <a:pPr algn="ctr">
              <a:spcAft>
                <a:spcPts val="600"/>
              </a:spcAft>
            </a:pPr>
            <a:r>
              <a:rPr lang="it-IT" sz="1600" b="1" i="1" u="none" strike="noStrike" dirty="0">
                <a:solidFill>
                  <a:schemeClr val="bg1"/>
                </a:solidFill>
                <a:effectLst>
                  <a:outerShdw blurRad="38100" dist="38100" dir="2700000" algn="tl">
                    <a:srgbClr val="000000">
                      <a:alpha val="43137"/>
                    </a:srgbClr>
                  </a:outerShdw>
                </a:effectLst>
              </a:rPr>
              <a:t>Presso Nuovi istituti biologici </a:t>
            </a:r>
            <a:r>
              <a:rPr lang="it-IT" sz="1600" b="1" i="1" dirty="0">
                <a:solidFill>
                  <a:schemeClr val="bg1"/>
                </a:solidFill>
                <a:effectLst>
                  <a:outerShdw blurRad="38100" dist="38100" dir="2700000" algn="tl">
                    <a:srgbClr val="000000">
                      <a:alpha val="43137"/>
                    </a:srgbClr>
                  </a:outerShdw>
                </a:effectLst>
              </a:rPr>
              <a:t>Università di Ferrara</a:t>
            </a:r>
          </a:p>
          <a:p>
            <a:pPr algn="ctr">
              <a:spcAft>
                <a:spcPts val="600"/>
              </a:spcAft>
            </a:pPr>
            <a:r>
              <a:rPr lang="it-IT" sz="1600" b="1" i="1" u="none" strike="noStrike" dirty="0">
                <a:solidFill>
                  <a:schemeClr val="bg1"/>
                </a:solidFill>
                <a:effectLst>
                  <a:outerShdw blurRad="38100" dist="38100" dir="2700000" algn="tl">
                    <a:srgbClr val="000000">
                      <a:alpha val="43137"/>
                    </a:srgbClr>
                  </a:outerShdw>
                </a:effectLst>
              </a:rPr>
              <a:t>Via Borsari 46</a:t>
            </a:r>
          </a:p>
          <a:p>
            <a:pPr algn="ctr"/>
            <a:r>
              <a:rPr lang="it-IT" sz="2000" b="1" i="1" u="none" strike="noStrike" dirty="0">
                <a:solidFill>
                  <a:schemeClr val="bg1"/>
                </a:solidFill>
                <a:effectLst>
                  <a:outerShdw blurRad="38100" dist="38100" dir="2700000" algn="tl">
                    <a:srgbClr val="000000">
                      <a:alpha val="43137"/>
                    </a:srgbClr>
                  </a:outerShdw>
                </a:effectLst>
              </a:rPr>
              <a:t> </a:t>
            </a:r>
            <a:r>
              <a:rPr lang="it-IT" sz="2400" b="1" i="1" u="none" strike="noStrike" dirty="0">
                <a:solidFill>
                  <a:schemeClr val="bg1"/>
                </a:solidFill>
                <a:effectLst>
                  <a:outerShdw blurRad="38100" dist="38100" dir="2700000" algn="tl">
                    <a:srgbClr val="000000">
                      <a:alpha val="43137"/>
                    </a:srgbClr>
                  </a:outerShdw>
                </a:effectLst>
              </a:rPr>
              <a:t>Aula Acquario</a:t>
            </a:r>
            <a:endParaRPr lang="it-IT" sz="2000" dirty="0"/>
          </a:p>
        </p:txBody>
      </p:sp>
      <p:pic>
        <p:nvPicPr>
          <p:cNvPr id="19" name="Immagine 18">
            <a:extLst>
              <a:ext uri="{FF2B5EF4-FFF2-40B4-BE49-F238E27FC236}">
                <a16:creationId xmlns:a16="http://schemas.microsoft.com/office/drawing/2014/main" id="{82F68EA2-F35B-8288-D7FD-932082FDFDA0}"/>
              </a:ext>
            </a:extLst>
          </p:cNvPr>
          <p:cNvPicPr>
            <a:picLocks noChangeAspect="1"/>
          </p:cNvPicPr>
          <p:nvPr/>
        </p:nvPicPr>
        <p:blipFill>
          <a:blip r:embed="rId3"/>
          <a:stretch>
            <a:fillRect/>
          </a:stretch>
        </p:blipFill>
        <p:spPr>
          <a:xfrm>
            <a:off x="9036746" y="6796196"/>
            <a:ext cx="1557681" cy="678097"/>
          </a:xfrm>
          <a:prstGeom prst="rect">
            <a:avLst/>
          </a:prstGeom>
        </p:spPr>
      </p:pic>
      <p:pic>
        <p:nvPicPr>
          <p:cNvPr id="20" name="Immagine 19">
            <a:extLst>
              <a:ext uri="{FF2B5EF4-FFF2-40B4-BE49-F238E27FC236}">
                <a16:creationId xmlns:a16="http://schemas.microsoft.com/office/drawing/2014/main" id="{60CA9A84-753E-5703-8030-3787051024A4}"/>
              </a:ext>
            </a:extLst>
          </p:cNvPr>
          <p:cNvPicPr>
            <a:picLocks noChangeAspect="1"/>
          </p:cNvPicPr>
          <p:nvPr/>
        </p:nvPicPr>
        <p:blipFill>
          <a:blip r:embed="rId4"/>
          <a:stretch>
            <a:fillRect/>
          </a:stretch>
        </p:blipFill>
        <p:spPr>
          <a:xfrm>
            <a:off x="9022742" y="6148552"/>
            <a:ext cx="1571685" cy="562264"/>
          </a:xfrm>
          <a:prstGeom prst="rect">
            <a:avLst/>
          </a:prstGeom>
        </p:spPr>
      </p:pic>
      <p:sp>
        <p:nvSpPr>
          <p:cNvPr id="21" name="Rettangolo 20">
            <a:extLst>
              <a:ext uri="{FF2B5EF4-FFF2-40B4-BE49-F238E27FC236}">
                <a16:creationId xmlns:a16="http://schemas.microsoft.com/office/drawing/2014/main" id="{B7250DC8-7ABE-F412-E1C9-EE7F95851EFF}"/>
              </a:ext>
            </a:extLst>
          </p:cNvPr>
          <p:cNvSpPr/>
          <p:nvPr/>
        </p:nvSpPr>
        <p:spPr>
          <a:xfrm>
            <a:off x="7187266" y="4117226"/>
            <a:ext cx="3924322" cy="2031325"/>
          </a:xfrm>
          <a:prstGeom prst="rect">
            <a:avLst/>
          </a:prstGeom>
        </p:spPr>
        <p:txBody>
          <a:bodyPr wrap="square">
            <a:spAutoFit/>
          </a:bodyPr>
          <a:lstStyle/>
          <a:p>
            <a:pPr>
              <a:spcAft>
                <a:spcPts val="600"/>
              </a:spcAft>
            </a:pPr>
            <a:r>
              <a:rPr lang="it-IT" b="1" strike="noStrike" baseline="0" dirty="0">
                <a:solidFill>
                  <a:srgbClr val="FFFFFF"/>
                </a:solidFill>
                <a:latin typeface="Aptos"/>
              </a:rPr>
              <a:t>Organizzazione:</a:t>
            </a:r>
          </a:p>
          <a:p>
            <a:pPr>
              <a:spcAft>
                <a:spcPts val="600"/>
              </a:spcAft>
            </a:pPr>
            <a:r>
              <a:rPr lang="it-IT" sz="1600" b="1" dirty="0">
                <a:solidFill>
                  <a:srgbClr val="FFFFFF"/>
                </a:solidFill>
                <a:latin typeface="Aptos"/>
              </a:rPr>
              <a:t>Dipartimento di Neuroscienze e Riabilitazione</a:t>
            </a:r>
            <a:endParaRPr lang="it-IT" sz="1600" b="1" strike="noStrike" baseline="0" dirty="0">
              <a:solidFill>
                <a:srgbClr val="FFFFFF"/>
              </a:solidFill>
              <a:latin typeface="Aptos"/>
            </a:endParaRPr>
          </a:p>
          <a:p>
            <a:r>
              <a:rPr lang="it-IT" sz="1400" b="1" i="1" u="none" strike="noStrike" baseline="0" dirty="0">
                <a:solidFill>
                  <a:srgbClr val="FFFFFF"/>
                </a:solidFill>
                <a:latin typeface="Aptos"/>
              </a:rPr>
              <a:t>Dr.ssa Angela Pignatelli (pnn@unife.it)</a:t>
            </a:r>
            <a:endParaRPr lang="it-IT" sz="1400" b="0" i="0" u="none" strike="noStrike" baseline="0" dirty="0">
              <a:solidFill>
                <a:srgbClr val="FFFFFF"/>
              </a:solidFill>
              <a:latin typeface="Aptos"/>
            </a:endParaRPr>
          </a:p>
          <a:p>
            <a:r>
              <a:rPr lang="it-IT" sz="1400" b="1" i="1" u="none" strike="noStrike" baseline="0" dirty="0">
                <a:solidFill>
                  <a:srgbClr val="FFFFFF"/>
                </a:solidFill>
                <a:latin typeface="Aptos"/>
              </a:rPr>
              <a:t>Dr. Michele Astolfi (stlmhl@unife.it)</a:t>
            </a:r>
            <a:endParaRPr lang="it-IT" sz="1400" b="0" i="0" u="none" strike="noStrike" baseline="0" dirty="0">
              <a:solidFill>
                <a:srgbClr val="FFFFFF"/>
              </a:solidFill>
              <a:latin typeface="Aptos"/>
            </a:endParaRPr>
          </a:p>
          <a:p>
            <a:pPr>
              <a:spcAft>
                <a:spcPts val="1200"/>
              </a:spcAft>
            </a:pPr>
            <a:r>
              <a:rPr lang="it-IT" sz="1400" b="1" i="1" u="none" strike="noStrike" baseline="0" dirty="0">
                <a:solidFill>
                  <a:srgbClr val="FFFFFF"/>
                </a:solidFill>
                <a:latin typeface="Aptos"/>
              </a:rPr>
              <a:t>Prof. Giorgio Rispoli (rsg@unife.it)</a:t>
            </a:r>
            <a:endParaRPr lang="it-IT" sz="1400" b="1" i="1" dirty="0">
              <a:solidFill>
                <a:srgbClr val="FFFFFF"/>
              </a:solidFill>
              <a:latin typeface="Aptos"/>
            </a:endParaRPr>
          </a:p>
          <a:p>
            <a:r>
              <a:rPr lang="it-IT" sz="1400" b="1" i="1" dirty="0">
                <a:solidFill>
                  <a:srgbClr val="FFFFFF"/>
                </a:solidFill>
                <a:latin typeface="Aptos"/>
              </a:rPr>
              <a:t>Tel. 0532 455471</a:t>
            </a:r>
            <a:endParaRPr lang="it-IT" sz="1400" dirty="0"/>
          </a:p>
        </p:txBody>
      </p:sp>
      <p:sp>
        <p:nvSpPr>
          <p:cNvPr id="2" name="Rettangolo 1"/>
          <p:cNvSpPr/>
          <p:nvPr/>
        </p:nvSpPr>
        <p:spPr>
          <a:xfrm>
            <a:off x="3563813" y="7016602"/>
            <a:ext cx="3509933" cy="500137"/>
          </a:xfrm>
          <a:prstGeom prst="rect">
            <a:avLst/>
          </a:prstGeom>
        </p:spPr>
        <p:txBody>
          <a:bodyPr wrap="square">
            <a:spAutoFit/>
          </a:bodyPr>
          <a:lstStyle/>
          <a:p>
            <a:r>
              <a:rPr lang="it-IT" sz="1050" b="1" dirty="0">
                <a:solidFill>
                  <a:schemeClr val="bg1"/>
                </a:solidFill>
              </a:rPr>
              <a:t>Per iscrizioni</a:t>
            </a:r>
            <a:r>
              <a:rPr lang="it-IT" sz="800" dirty="0">
                <a:solidFill>
                  <a:schemeClr val="bg1"/>
                </a:solidFill>
              </a:rPr>
              <a:t>:</a:t>
            </a:r>
          </a:p>
          <a:p>
            <a:r>
              <a:rPr lang="it-IT" sz="800" dirty="0">
                <a:solidFill>
                  <a:schemeClr val="bg1"/>
                </a:solidFill>
              </a:rPr>
              <a:t>https://docs.google.com/forms/d/e/1FAIpQLSfVTX1_GyULZYORyAL0jEZsB9-gD6mDpbxjpy8h5F7G_LSSAA/viewform?usp=dialog</a:t>
            </a:r>
          </a:p>
        </p:txBody>
      </p:sp>
    </p:spTree>
    <p:extLst>
      <p:ext uri="{BB962C8B-B14F-4D97-AF65-F5344CB8AC3E}">
        <p14:creationId xmlns:p14="http://schemas.microsoft.com/office/powerpoint/2010/main" val="396567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2AAA3-3CCB-70B7-D3D4-4840BB6D3E3A}"/>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E74A548E-CEF7-221F-59A1-A011E9D4376D}"/>
              </a:ext>
            </a:extLst>
          </p:cNvPr>
          <p:cNvSpPr/>
          <p:nvPr/>
        </p:nvSpPr>
        <p:spPr>
          <a:xfrm>
            <a:off x="0" y="2"/>
            <a:ext cx="10691813" cy="7559673"/>
          </a:xfrm>
          <a:prstGeom prst="rect">
            <a:avLst/>
          </a:prstGeom>
          <a:solidFill>
            <a:srgbClr val="1818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endParaRPr lang="en-US" sz="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id="{AFE3967D-D5A4-814E-A7B6-6216D3537D61}"/>
              </a:ext>
            </a:extLst>
          </p:cNvPr>
          <p:cNvSpPr/>
          <p:nvPr/>
        </p:nvSpPr>
        <p:spPr>
          <a:xfrm>
            <a:off x="-1" y="-1"/>
            <a:ext cx="3564000" cy="7559675"/>
          </a:xfrm>
          <a:prstGeom prst="rect">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2E03F8F9-01F6-9937-F902-3C38D33FF929}"/>
              </a:ext>
            </a:extLst>
          </p:cNvPr>
          <p:cNvSpPr/>
          <p:nvPr/>
        </p:nvSpPr>
        <p:spPr>
          <a:xfrm>
            <a:off x="3563813" y="-2"/>
            <a:ext cx="3564000" cy="7559675"/>
          </a:xfrm>
          <a:prstGeom prst="rect">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59B6428A-6675-BE45-ED79-53EACFF45B60}"/>
              </a:ext>
            </a:extLst>
          </p:cNvPr>
          <p:cNvSpPr/>
          <p:nvPr/>
        </p:nvSpPr>
        <p:spPr>
          <a:xfrm>
            <a:off x="7127813" y="0"/>
            <a:ext cx="3564000" cy="7559675"/>
          </a:xfrm>
          <a:prstGeom prst="rect">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9EE8A12-47BD-56B0-9DAA-38E23E71F929}"/>
              </a:ext>
            </a:extLst>
          </p:cNvPr>
          <p:cNvSpPr txBox="1"/>
          <p:nvPr/>
        </p:nvSpPr>
        <p:spPr>
          <a:xfrm>
            <a:off x="3823515" y="70954"/>
            <a:ext cx="2931366" cy="338554"/>
          </a:xfrm>
          <a:prstGeom prst="rect">
            <a:avLst/>
          </a:prstGeom>
          <a:noFill/>
        </p:spPr>
        <p:txBody>
          <a:bodyPr wrap="square">
            <a:spAutoFit/>
          </a:bodyPr>
          <a:lstStyle/>
          <a:p>
            <a:pPr algn="ctr"/>
            <a:r>
              <a:rPr lang="it-IT" sz="1600" b="1" i="1" dirty="0">
                <a:solidFill>
                  <a:schemeClr val="bg1"/>
                </a:solidFill>
                <a:effectLst>
                  <a:outerShdw blurRad="38100" dist="38100" dir="2700000" algn="tl">
                    <a:srgbClr val="000000">
                      <a:alpha val="43137"/>
                    </a:srgbClr>
                  </a:outerShdw>
                </a:effectLst>
              </a:rPr>
              <a:t>PROGRAMMA</a:t>
            </a:r>
            <a:endParaRPr lang="it-IT" sz="1600" dirty="0"/>
          </a:p>
        </p:txBody>
      </p:sp>
      <p:sp>
        <p:nvSpPr>
          <p:cNvPr id="15" name="CasellaDiTesto 14">
            <a:extLst>
              <a:ext uri="{FF2B5EF4-FFF2-40B4-BE49-F238E27FC236}">
                <a16:creationId xmlns:a16="http://schemas.microsoft.com/office/drawing/2014/main" id="{B2D15A42-1A07-F78F-885E-F069F831A7DB}"/>
              </a:ext>
            </a:extLst>
          </p:cNvPr>
          <p:cNvSpPr txBox="1"/>
          <p:nvPr/>
        </p:nvSpPr>
        <p:spPr>
          <a:xfrm>
            <a:off x="3550250" y="491508"/>
            <a:ext cx="3477896" cy="1004186"/>
          </a:xfrm>
          <a:prstGeom prst="rect">
            <a:avLst/>
          </a:prstGeom>
          <a:noFill/>
        </p:spPr>
        <p:txBody>
          <a:bodyPr wrap="square">
            <a:spAutoFit/>
          </a:bodyPr>
          <a:lstStyle/>
          <a:p>
            <a:pPr>
              <a:lnSpc>
                <a:spcPct val="107000"/>
              </a:lnSpc>
              <a:spcAft>
                <a:spcPts val="0"/>
              </a:spcAft>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09:00-09:05</a:t>
            </a:r>
            <a:endParaRPr lang="it-IT"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PIGNATELLI ANGELA </a:t>
            </a: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(Moderator)</a:t>
            </a:r>
          </a:p>
          <a:p>
            <a:pPr>
              <a:lnSpc>
                <a:spcPct val="107000"/>
              </a:lnSpc>
              <a:spcAft>
                <a:spcPts val="0"/>
              </a:spcAft>
            </a:pPr>
            <a:r>
              <a:rPr lang="en-US" sz="1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University of Ferrara</a:t>
            </a:r>
          </a:p>
          <a:p>
            <a:pPr>
              <a:lnSpc>
                <a:spcPct val="107000"/>
              </a:lnSpc>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INTRODUCTION TO SENSE OF SMELL</a:t>
            </a:r>
            <a:endParaRPr lang="it-IT"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CasellaDiTesto 16">
            <a:extLst>
              <a:ext uri="{FF2B5EF4-FFF2-40B4-BE49-F238E27FC236}">
                <a16:creationId xmlns:a16="http://schemas.microsoft.com/office/drawing/2014/main" id="{46F3BC3C-2FFD-7BF0-4FED-85396BC11057}"/>
              </a:ext>
            </a:extLst>
          </p:cNvPr>
          <p:cNvSpPr txBox="1"/>
          <p:nvPr/>
        </p:nvSpPr>
        <p:spPr>
          <a:xfrm>
            <a:off x="3573899" y="1564384"/>
            <a:ext cx="3477896" cy="1234697"/>
          </a:xfrm>
          <a:prstGeom prst="rect">
            <a:avLst/>
          </a:prstGeom>
          <a:noFill/>
        </p:spPr>
        <p:txBody>
          <a:bodyPr wrap="square">
            <a:spAutoFit/>
          </a:bodyPr>
          <a:lstStyle/>
          <a:p>
            <a:pPr>
              <a:lnSpc>
                <a:spcPct val="107000"/>
              </a:lnSpc>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9:05- 9:40</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DIBATTISTA MICHELE</a:t>
            </a:r>
          </a:p>
          <a:p>
            <a:pPr>
              <a:lnSpc>
                <a:spcPct val="107000"/>
              </a:lnSpc>
              <a:spcAft>
                <a:spcPts val="0"/>
              </a:spcAft>
            </a:pPr>
            <a:r>
              <a:rPr lang="en-US" sz="1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University of Bari</a:t>
            </a:r>
          </a:p>
          <a:p>
            <a:pPr>
              <a:lnSpc>
                <a:spcPct val="107000"/>
              </a:lnSpc>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EXPLORING THE FORGOTTEN SENSE OF SMELL: FROM ODORANTS TO BEHAVIOR</a:t>
            </a:r>
          </a:p>
        </p:txBody>
      </p:sp>
      <p:sp>
        <p:nvSpPr>
          <p:cNvPr id="19" name="CasellaDiTesto 18">
            <a:extLst>
              <a:ext uri="{FF2B5EF4-FFF2-40B4-BE49-F238E27FC236}">
                <a16:creationId xmlns:a16="http://schemas.microsoft.com/office/drawing/2014/main" id="{C2E1D4C4-AFF9-E4C2-BCA9-C0734A8445BE}"/>
              </a:ext>
            </a:extLst>
          </p:cNvPr>
          <p:cNvSpPr txBox="1"/>
          <p:nvPr/>
        </p:nvSpPr>
        <p:spPr>
          <a:xfrm>
            <a:off x="3573899" y="2917406"/>
            <a:ext cx="3477896" cy="1695721"/>
          </a:xfrm>
          <a:prstGeom prst="rect">
            <a:avLst/>
          </a:prstGeom>
          <a:noFill/>
        </p:spPr>
        <p:txBody>
          <a:bodyPr wrap="square">
            <a:spAutoFit/>
          </a:bodyPr>
          <a:lstStyle/>
          <a:p>
            <a:pPr>
              <a:lnSpc>
                <a:spcPct val="107000"/>
              </a:lnSpc>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9:40-10:05</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CAPSONI SIMONA </a:t>
            </a:r>
          </a:p>
          <a:p>
            <a:pPr>
              <a:lnSpc>
                <a:spcPct val="107000"/>
              </a:lnSpc>
              <a:spcAft>
                <a:spcPts val="0"/>
              </a:spcAft>
            </a:pPr>
            <a:r>
              <a:rPr lang="en-US" sz="1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University of Ferrara</a:t>
            </a:r>
          </a:p>
          <a:p>
            <a:pPr>
              <a:lnSpc>
                <a:spcPct val="107000"/>
              </a:lnSpc>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OLFACTORY EPITHELIUM: AN ACCESSIBLE WINDOW INTO CENTRAL NERVOUS SYSTEM NEURODEGENERATION AND EARLY DISEASE BIOMARKERS</a:t>
            </a:r>
            <a:endParaRPr lang="it-IT"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CasellaDiTesto 20">
            <a:extLst>
              <a:ext uri="{FF2B5EF4-FFF2-40B4-BE49-F238E27FC236}">
                <a16:creationId xmlns:a16="http://schemas.microsoft.com/office/drawing/2014/main" id="{4BFEBDE3-68A5-2C19-3F90-430F928EA303}"/>
              </a:ext>
            </a:extLst>
          </p:cNvPr>
          <p:cNvSpPr txBox="1"/>
          <p:nvPr/>
        </p:nvSpPr>
        <p:spPr>
          <a:xfrm>
            <a:off x="3563813" y="4687908"/>
            <a:ext cx="3477896" cy="1465209"/>
          </a:xfrm>
          <a:prstGeom prst="rect">
            <a:avLst/>
          </a:prstGeom>
          <a:noFill/>
        </p:spPr>
        <p:txBody>
          <a:bodyPr wrap="square">
            <a:spAutoFit/>
          </a:bodyPr>
          <a:lstStyle/>
          <a:p>
            <a:pPr>
              <a:lnSpc>
                <a:spcPct val="107000"/>
              </a:lnSpc>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10:05-10:30</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GRECO PIERPAOLO</a:t>
            </a:r>
          </a:p>
          <a:p>
            <a:pPr>
              <a:lnSpc>
                <a:spcPct val="107000"/>
              </a:lnSpc>
            </a:pPr>
            <a:r>
              <a:rPr lang="en-US" sz="1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University of Ferrara</a:t>
            </a:r>
            <a:endParaRPr lang="en-US"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MULTIGATE EGOT DEVICE FOR DETERMINATION OF DOPAMINE IN MURINE OLFACTORY BULB TISSUE</a:t>
            </a:r>
            <a:endParaRPr lang="it-IT"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CasellaDiTesto 22">
            <a:extLst>
              <a:ext uri="{FF2B5EF4-FFF2-40B4-BE49-F238E27FC236}">
                <a16:creationId xmlns:a16="http://schemas.microsoft.com/office/drawing/2014/main" id="{E2D3D9E9-9A4A-BCF1-F2BE-C85A6E5E5848}"/>
              </a:ext>
            </a:extLst>
          </p:cNvPr>
          <p:cNvSpPr txBox="1"/>
          <p:nvPr/>
        </p:nvSpPr>
        <p:spPr>
          <a:xfrm>
            <a:off x="3563813" y="6234563"/>
            <a:ext cx="3477896" cy="1234697"/>
          </a:xfrm>
          <a:prstGeom prst="rect">
            <a:avLst/>
          </a:prstGeom>
          <a:noFill/>
        </p:spPr>
        <p:txBody>
          <a:bodyPr wrap="square">
            <a:spAutoFit/>
          </a:bodyPr>
          <a:lstStyle/>
          <a:p>
            <a:pPr>
              <a:lnSpc>
                <a:spcPct val="107000"/>
              </a:lnSpc>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10:30-10:55</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SPANU ANDREA</a:t>
            </a:r>
          </a:p>
          <a:p>
            <a:pPr>
              <a:lnSpc>
                <a:spcPct val="107000"/>
              </a:lnSpc>
              <a:spcAft>
                <a:spcPts val="0"/>
              </a:spcAft>
            </a:pPr>
            <a:r>
              <a:rPr lang="en-US" sz="1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University School for Adv. Studies - IUSS Pavia</a:t>
            </a:r>
          </a:p>
          <a:p>
            <a:pPr>
              <a:lnSpc>
                <a:spcPct val="107000"/>
              </a:lnSpc>
            </a:pPr>
            <a:r>
              <a:rPr lang="en-US" sz="1400" b="1" dirty="0">
                <a:solidFill>
                  <a:schemeClr val="bg1"/>
                </a:solidFill>
                <a:latin typeface="Calibri" panose="020F0502020204030204" pitchFamily="34" charset="0"/>
                <a:cs typeface="Times New Roman" panose="02020603050405020304" pitchFamily="18" charset="0"/>
              </a:rPr>
              <a:t>ORGANIC FIELD EFFECT TRANSISTORS FOR CHEMICAL AND PHYSICAL SENSING</a:t>
            </a:r>
            <a:endParaRPr lang="it-IT" sz="1400" dirty="0">
              <a:solidFill>
                <a:schemeClr val="bg1"/>
              </a:solidFill>
              <a:latin typeface="Calibri" panose="020F0502020204030204" pitchFamily="34" charset="0"/>
              <a:cs typeface="Times New Roman" panose="02020603050405020304" pitchFamily="18" charset="0"/>
            </a:endParaRPr>
          </a:p>
        </p:txBody>
      </p:sp>
      <p:sp>
        <p:nvSpPr>
          <p:cNvPr id="25" name="CasellaDiTesto 24">
            <a:extLst>
              <a:ext uri="{FF2B5EF4-FFF2-40B4-BE49-F238E27FC236}">
                <a16:creationId xmlns:a16="http://schemas.microsoft.com/office/drawing/2014/main" id="{B45A8B7E-BAA6-D25C-BE59-4FCE113E9968}"/>
              </a:ext>
            </a:extLst>
          </p:cNvPr>
          <p:cNvSpPr txBox="1"/>
          <p:nvPr/>
        </p:nvSpPr>
        <p:spPr>
          <a:xfrm>
            <a:off x="7141376" y="70954"/>
            <a:ext cx="3365627" cy="375552"/>
          </a:xfrm>
          <a:prstGeom prst="rect">
            <a:avLst/>
          </a:prstGeom>
          <a:noFill/>
        </p:spPr>
        <p:txBody>
          <a:bodyPr wrap="square">
            <a:spAutoFit/>
          </a:bodyPr>
          <a:lstStyle/>
          <a:p>
            <a:pPr algn="ctr">
              <a:lnSpc>
                <a:spcPct val="107000"/>
              </a:lnSpc>
              <a:spcAft>
                <a:spcPts val="0"/>
              </a:spcAft>
            </a:pPr>
            <a:r>
              <a:rPr lang="en-US"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11:00-11:30 COFFÈ BREAK</a:t>
            </a:r>
            <a:endParaRPr lang="it-IT"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CasellaDiTesto 26">
            <a:extLst>
              <a:ext uri="{FF2B5EF4-FFF2-40B4-BE49-F238E27FC236}">
                <a16:creationId xmlns:a16="http://schemas.microsoft.com/office/drawing/2014/main" id="{F3A860F6-2825-9404-E7F6-58BC811466BA}"/>
              </a:ext>
            </a:extLst>
          </p:cNvPr>
          <p:cNvSpPr txBox="1"/>
          <p:nvPr/>
        </p:nvSpPr>
        <p:spPr>
          <a:xfrm>
            <a:off x="7154564" y="490753"/>
            <a:ext cx="3477896" cy="1004186"/>
          </a:xfrm>
          <a:prstGeom prst="rect">
            <a:avLst/>
          </a:prstGeom>
          <a:noFill/>
        </p:spPr>
        <p:txBody>
          <a:bodyPr wrap="square">
            <a:spAutoFit/>
          </a:bodyPr>
          <a:lstStyle/>
          <a:p>
            <a:pPr>
              <a:lnSpc>
                <a:spcPct val="107000"/>
              </a:lnSpc>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11:30-11:40</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ASTOLFI MICHELE </a:t>
            </a:r>
            <a:r>
              <a:rPr lang="it-IT"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(Moderator)</a:t>
            </a:r>
          </a:p>
          <a:p>
            <a:pPr>
              <a:lnSpc>
                <a:spcPct val="107000"/>
              </a:lnSpc>
            </a:pPr>
            <a:r>
              <a:rPr lang="en-US" sz="1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University of Ferrara</a:t>
            </a:r>
            <a:endParaRPr lang="it-IT"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INTRODUCTION TO ARTIFICIAL SENSORS</a:t>
            </a:r>
            <a:endParaRPr lang="it-IT"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CasellaDiTesto 30">
            <a:extLst>
              <a:ext uri="{FF2B5EF4-FFF2-40B4-BE49-F238E27FC236}">
                <a16:creationId xmlns:a16="http://schemas.microsoft.com/office/drawing/2014/main" id="{408EBDB7-8705-6622-9845-B933325266EB}"/>
              </a:ext>
            </a:extLst>
          </p:cNvPr>
          <p:cNvSpPr txBox="1"/>
          <p:nvPr/>
        </p:nvSpPr>
        <p:spPr>
          <a:xfrm>
            <a:off x="7154564" y="1564384"/>
            <a:ext cx="3491084" cy="1465209"/>
          </a:xfrm>
          <a:prstGeom prst="rect">
            <a:avLst/>
          </a:prstGeom>
          <a:noFill/>
        </p:spPr>
        <p:txBody>
          <a:bodyPr wrap="square">
            <a:spAutoFit/>
          </a:bodyPr>
          <a:lstStyle/>
          <a:p>
            <a:pPr>
              <a:lnSpc>
                <a:spcPct val="107000"/>
              </a:lnSpc>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11:40-12:05</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ROMAGNOLI ALICE </a:t>
            </a:r>
          </a:p>
          <a:p>
            <a:pPr>
              <a:lnSpc>
                <a:spcPct val="107000"/>
              </a:lnSpc>
              <a:spcAft>
                <a:spcPts val="0"/>
              </a:spcAft>
            </a:pPr>
            <a:r>
              <a:rPr lang="en-US" sz="1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Polytechnic University of Marche</a:t>
            </a:r>
          </a:p>
          <a:p>
            <a:pPr>
              <a:lnSpc>
                <a:spcPct val="107000"/>
              </a:lnSpc>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EXPLORING THE POTENTIAL OF GRAPHENE FIELD-EFFECT TRANSISTORS IN BIOSENSING FOR HEALTH AND ENVIRONMENT </a:t>
            </a:r>
            <a:r>
              <a:rPr lang="en-US" sz="1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it-IT"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CasellaDiTesto 32">
            <a:extLst>
              <a:ext uri="{FF2B5EF4-FFF2-40B4-BE49-F238E27FC236}">
                <a16:creationId xmlns:a16="http://schemas.microsoft.com/office/drawing/2014/main" id="{D35704DE-45A9-29B7-E2C1-74411F0589AA}"/>
              </a:ext>
            </a:extLst>
          </p:cNvPr>
          <p:cNvSpPr txBox="1"/>
          <p:nvPr/>
        </p:nvSpPr>
        <p:spPr>
          <a:xfrm>
            <a:off x="7161070" y="3118797"/>
            <a:ext cx="3497486" cy="1881028"/>
          </a:xfrm>
          <a:prstGeom prst="rect">
            <a:avLst/>
          </a:prstGeom>
          <a:noFill/>
        </p:spPr>
        <p:txBody>
          <a:bodyPr wrap="square">
            <a:spAutoFit/>
          </a:bodyPr>
          <a:lstStyle/>
          <a:p>
            <a:pPr>
              <a:lnSpc>
                <a:spcPct val="107000"/>
              </a:lnSpc>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12:05-12:30</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GAIARDO ANDREA</a:t>
            </a:r>
          </a:p>
          <a:p>
            <a:pPr>
              <a:lnSpc>
                <a:spcPct val="107000"/>
              </a:lnSpc>
              <a:spcAft>
                <a:spcPts val="0"/>
              </a:spcAft>
            </a:pPr>
            <a:r>
              <a:rPr lang="en-US" sz="1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Bruno Kessler Foundation (FBK) - Trento</a:t>
            </a:r>
          </a:p>
          <a:p>
            <a:pPr>
              <a:spcAft>
                <a:spcPts val="0"/>
              </a:spcAft>
            </a:pPr>
            <a:r>
              <a:rPr lang="en-US" sz="1400" b="1" dirty="0">
                <a:solidFill>
                  <a:schemeClr val="bg1"/>
                </a:solidFill>
                <a:latin typeface="Calibri" panose="020F0502020204030204" pitchFamily="34" charset="0"/>
                <a:cs typeface="Times New Roman" panose="02020603050405020304" pitchFamily="18" charset="0"/>
              </a:rPr>
              <a:t>OUTDOOR AIR QUALITY MONITORING: TOWARDS THE IMPLEMENTATION OF LOW COST CHEMIRESISTIVE GAS SENSORS</a:t>
            </a:r>
            <a:endParaRPr lang="it-IT" sz="1400" dirty="0">
              <a:solidFill>
                <a:schemeClr val="bg1"/>
              </a:solidFill>
              <a:latin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it-IT"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CasellaDiTesto 34">
            <a:extLst>
              <a:ext uri="{FF2B5EF4-FFF2-40B4-BE49-F238E27FC236}">
                <a16:creationId xmlns:a16="http://schemas.microsoft.com/office/drawing/2014/main" id="{C6D4CBE6-B2C4-7525-CA8D-9D135B59F9FE}"/>
              </a:ext>
            </a:extLst>
          </p:cNvPr>
          <p:cNvSpPr txBox="1"/>
          <p:nvPr/>
        </p:nvSpPr>
        <p:spPr>
          <a:xfrm>
            <a:off x="7147422" y="4588274"/>
            <a:ext cx="3471495" cy="1184620"/>
          </a:xfrm>
          <a:prstGeom prst="rect">
            <a:avLst/>
          </a:prstGeom>
          <a:noFill/>
        </p:spPr>
        <p:txBody>
          <a:bodyPr wrap="square">
            <a:spAutoFit/>
          </a:bodyPr>
          <a:lstStyle/>
          <a:p>
            <a:pPr>
              <a:lnSpc>
                <a:spcPct val="107000"/>
              </a:lnSpc>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12:30-12:55</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b="1" dirty="0">
                <a:solidFill>
                  <a:srgbClr val="00B0F0"/>
                </a:solidFill>
                <a:effectLst/>
                <a:latin typeface="Calibri" panose="020F0502020204030204" pitchFamily="34" charset="0"/>
                <a:cs typeface="Times New Roman" panose="02020603050405020304" pitchFamily="18" charset="0"/>
              </a:rPr>
              <a:t>SBERVEGLIERI VERONICA</a:t>
            </a:r>
          </a:p>
          <a:p>
            <a:pPr>
              <a:spcAft>
                <a:spcPts val="0"/>
              </a:spcAft>
            </a:pPr>
            <a:r>
              <a:rPr lang="en-US" sz="1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(IBBR-CNR) – Reggio Emilia</a:t>
            </a:r>
          </a:p>
          <a:p>
            <a:pPr>
              <a:spcAft>
                <a:spcPts val="0"/>
              </a:spcAft>
            </a:pPr>
            <a:r>
              <a:rPr lang="en-US" sz="1400" b="1" dirty="0">
                <a:solidFill>
                  <a:schemeClr val="bg1"/>
                </a:solidFill>
                <a:latin typeface="Calibri" panose="020F0502020204030204" pitchFamily="34" charset="0"/>
                <a:cs typeface="Times New Roman" panose="02020603050405020304" pitchFamily="18" charset="0"/>
              </a:rPr>
              <a:t>SMART SENSING WITH MOX: INTEGRATING ARTIFICIAL SMELL IN THE DIGITAL AGE</a:t>
            </a:r>
            <a:endParaRPr lang="it-IT" sz="1400" dirty="0">
              <a:solidFill>
                <a:schemeClr val="bg1"/>
              </a:solidFill>
              <a:latin typeface="Calibri" panose="020F0502020204030204" pitchFamily="34" charset="0"/>
              <a:cs typeface="Times New Roman" panose="02020603050405020304" pitchFamily="18" charset="0"/>
            </a:endParaRPr>
          </a:p>
        </p:txBody>
      </p:sp>
      <p:sp>
        <p:nvSpPr>
          <p:cNvPr id="37" name="CasellaDiTesto 36">
            <a:extLst>
              <a:ext uri="{FF2B5EF4-FFF2-40B4-BE49-F238E27FC236}">
                <a16:creationId xmlns:a16="http://schemas.microsoft.com/office/drawing/2014/main" id="{BBD0CD90-C394-186D-CBC7-BD848F3F1646}"/>
              </a:ext>
            </a:extLst>
          </p:cNvPr>
          <p:cNvSpPr txBox="1"/>
          <p:nvPr/>
        </p:nvSpPr>
        <p:spPr>
          <a:xfrm>
            <a:off x="7161070" y="5837236"/>
            <a:ext cx="3352060" cy="1400063"/>
          </a:xfrm>
          <a:prstGeom prst="rect">
            <a:avLst/>
          </a:prstGeom>
          <a:noFill/>
        </p:spPr>
        <p:txBody>
          <a:bodyPr wrap="square">
            <a:spAutoFit/>
          </a:bodyPr>
          <a:lstStyle/>
          <a:p>
            <a:pPr>
              <a:lnSpc>
                <a:spcPct val="107000"/>
              </a:lnSpc>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12:55- 13:20</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b="1" dirty="0">
                <a:solidFill>
                  <a:srgbClr val="00B0F0"/>
                </a:solidFill>
                <a:effectLst/>
                <a:latin typeface="Calibri" panose="020F0502020204030204" pitchFamily="34" charset="0"/>
                <a:cs typeface="Times New Roman" panose="02020603050405020304" pitchFamily="18" charset="0"/>
              </a:rPr>
              <a:t>ESTEFANIA NÚÑEZ CARMONA</a:t>
            </a:r>
          </a:p>
          <a:p>
            <a:r>
              <a:rPr lang="en-US" sz="1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(IBBR-CNR) – Reggio Emilia</a:t>
            </a:r>
            <a:endParaRPr lang="en-US" sz="1200" b="1" dirty="0">
              <a:solidFill>
                <a:srgbClr val="00B0F0"/>
              </a:solidFill>
              <a:effectLst/>
              <a:latin typeface="Calibri" panose="020F0502020204030204" pitchFamily="34" charset="0"/>
              <a:cs typeface="Times New Roman" panose="02020603050405020304" pitchFamily="18" charset="0"/>
            </a:endParaRPr>
          </a:p>
          <a:p>
            <a:r>
              <a:rPr lang="en-US" sz="1400" b="1" dirty="0">
                <a:solidFill>
                  <a:schemeClr val="bg1"/>
                </a:solidFill>
                <a:latin typeface="Calibri" panose="020F0502020204030204" pitchFamily="34" charset="0"/>
                <a:cs typeface="Times New Roman" panose="02020603050405020304" pitchFamily="18" charset="0"/>
              </a:rPr>
              <a:t>SHAPING THE AGRIFOOD SYSTEMS FOR THE FUTURE: THE ROLE OF MOX SENSOR AND AI IN 2 FIELDS STUDY CASES</a:t>
            </a:r>
            <a:endParaRPr lang="it-IT" sz="1400" dirty="0">
              <a:solidFill>
                <a:schemeClr val="bg1"/>
              </a:solidFill>
              <a:latin typeface="Calibri" panose="020F0502020204030204" pitchFamily="34" charset="0"/>
              <a:cs typeface="Times New Roman" panose="02020603050405020304" pitchFamily="18" charset="0"/>
            </a:endParaRPr>
          </a:p>
        </p:txBody>
      </p:sp>
      <p:sp>
        <p:nvSpPr>
          <p:cNvPr id="38" name="CasellaDiTesto 37">
            <a:extLst>
              <a:ext uri="{FF2B5EF4-FFF2-40B4-BE49-F238E27FC236}">
                <a16:creationId xmlns:a16="http://schemas.microsoft.com/office/drawing/2014/main" id="{DCC8D28F-6F58-660D-DDA8-04F05167FE2B}"/>
              </a:ext>
            </a:extLst>
          </p:cNvPr>
          <p:cNvSpPr txBox="1"/>
          <p:nvPr/>
        </p:nvSpPr>
        <p:spPr>
          <a:xfrm>
            <a:off x="167642" y="0"/>
            <a:ext cx="2931366" cy="338554"/>
          </a:xfrm>
          <a:prstGeom prst="rect">
            <a:avLst/>
          </a:prstGeom>
          <a:noFill/>
        </p:spPr>
        <p:txBody>
          <a:bodyPr wrap="square">
            <a:spAutoFit/>
          </a:bodyPr>
          <a:lstStyle/>
          <a:p>
            <a:pPr algn="ctr"/>
            <a:r>
              <a:rPr lang="it-IT" sz="1600" b="1" i="1" dirty="0">
                <a:solidFill>
                  <a:schemeClr val="bg1"/>
                </a:solidFill>
                <a:effectLst>
                  <a:outerShdw blurRad="38100" dist="38100" dir="2700000" algn="tl">
                    <a:srgbClr val="000000">
                      <a:alpha val="43137"/>
                    </a:srgbClr>
                  </a:outerShdw>
                </a:effectLst>
              </a:rPr>
              <a:t>ABSTRACT</a:t>
            </a:r>
            <a:endParaRPr lang="it-IT" sz="1600" dirty="0"/>
          </a:p>
        </p:txBody>
      </p:sp>
      <p:sp>
        <p:nvSpPr>
          <p:cNvPr id="40" name="CasellaDiTesto 39">
            <a:extLst>
              <a:ext uri="{FF2B5EF4-FFF2-40B4-BE49-F238E27FC236}">
                <a16:creationId xmlns:a16="http://schemas.microsoft.com/office/drawing/2014/main" id="{9889D86D-A491-F209-B394-5CF6E600CBB9}"/>
              </a:ext>
            </a:extLst>
          </p:cNvPr>
          <p:cNvSpPr txBox="1"/>
          <p:nvPr/>
        </p:nvSpPr>
        <p:spPr>
          <a:xfrm>
            <a:off x="14525" y="279888"/>
            <a:ext cx="3547312" cy="7402026"/>
          </a:xfrm>
          <a:prstGeom prst="rect">
            <a:avLst/>
          </a:prstGeom>
          <a:noFill/>
        </p:spPr>
        <p:txBody>
          <a:bodyPr wrap="square">
            <a:spAutoFit/>
          </a:bodyPr>
          <a:lstStyle/>
          <a:p>
            <a:pPr algn="ctr"/>
            <a:r>
              <a:rPr lang="en-US" sz="95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t>
            </a:r>
            <a: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 olfactory system is one of the oldest and most vital chemical senses. It is capable of detecting odors, distinguishing between different smells, and storing olfactory memories. These functions support a wide range of behaviors, such as identifying food, detecting hazards, and responding to pheromones. Additionally, the sense of smell plays a key role in the perception of taste.</a:t>
            </a:r>
            <a:b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human nose can detect an extraordinary number of volatile molecules, known as odorants, with estimates ranging from ten thousand to one trillion different molecules. However, the exact number of distinct odorants that can be detected and differentiated by the human nose remains unknown. What is clear, though, is that humans can detect some compounds at concentrations as low as 10 parts per billion or even lower. Moreover, the human nose can distinguish between two odor molecules that are mirror images of each other, highlighting the remarkable sensitivity and specificity of the olfactory system.</a:t>
            </a:r>
            <a:b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Odor detection begins in the olfactory epithelium; a specialized tissue located in the upper part of the nasal cavity. Here, odorants bind to receptors on the ciliated surfaces of olfactory neurons. These chemical signals are converted into electrical signals, generating action potentials that travel along the neurons to the olfactory bulbs. From there, the information is sent to brain regions involved in memory, emotion, and behavior, forming a complex neural network that supports the sense of smell.</a:t>
            </a:r>
            <a:b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sense of smell plays a crucial role in daily life, and olfactory dysfunction can significantly impair physical well-being, quality of life, and personal safety. Recent studies have shown that a loss of olfactory perception is linked to higher mortality rates in older adults and is often an early symptom of neurodegenerative diseases.</a:t>
            </a:r>
            <a:b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an effort to replicate the complexity of the biological olfactory system, researchers are developing artificial molecular sensors and biosensors that can detect specific compounds with high sensitivity and at extremely low concentrations. These sensors are created using various technologies, often incorporating nanomaterials to enhance their sensitivity and selectivity. Currently, these advanced sensors are applied across a wide range of fields, including healthcare, environmental monitoring, and the agri-food industry.</a:t>
            </a:r>
            <a:b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healthcare, olfactory sensors are used to detect diseases such as cancer and diabetes, monitor vital parameters like oxygen and carbon dioxide levels, and identify harmful pathogens. In the environmental sector, they help monitor air quality and detect gas leaks or hazardous emissions. In the agri-food industry, these sensors are employed to identify contaminants or toxic substances in food products, ensuring safety and quality.</a:t>
            </a:r>
            <a:b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95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While we are still far from fully replicating the complexity of the olfactory system, research into molecular sensors and biosensors is highly promising. In the future, these technologies will be valuable in various areas, from improving safety to enhancing agricultural practices and, most importantly, enabling early disease diagnosis.</a:t>
            </a:r>
            <a:endParaRPr lang="it-IT" sz="95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37179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350</Words>
  <Application>Microsoft Office PowerPoint</Application>
  <PresentationFormat>Personalizzato</PresentationFormat>
  <Paragraphs>62</Paragraphs>
  <Slides>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vt:i4>
      </vt:variant>
    </vt:vector>
  </HeadingPairs>
  <TitlesOfParts>
    <vt:vector size="8" baseType="lpstr">
      <vt:lpstr>Aptos</vt:lpstr>
      <vt:lpstr>Aptos Display</vt:lpstr>
      <vt:lpstr>Arial</vt:lpstr>
      <vt:lpstr>Calibri</vt:lpstr>
      <vt:lpstr>Times New Roman</vt:lpstr>
      <vt:lpstr>Tema di Office</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Astolfi Michele</dc:creator>
  <cp:lastModifiedBy>Angela</cp:lastModifiedBy>
  <cp:revision>9</cp:revision>
  <dcterms:created xsi:type="dcterms:W3CDTF">2025-10-27T19:13:41Z</dcterms:created>
  <dcterms:modified xsi:type="dcterms:W3CDTF">2025-11-13T08:26:41Z</dcterms:modified>
</cp:coreProperties>
</file>