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259" r:id="rId3"/>
    <p:sldId id="347" r:id="rId4"/>
    <p:sldId id="346" r:id="rId5"/>
    <p:sldId id="272" r:id="rId6"/>
    <p:sldId id="344" r:id="rId7"/>
    <p:sldId id="345" r:id="rId8"/>
    <p:sldId id="273" r:id="rId9"/>
    <p:sldId id="275" r:id="rId10"/>
    <p:sldId id="276" r:id="rId11"/>
    <p:sldId id="310" r:id="rId12"/>
    <p:sldId id="311" r:id="rId13"/>
    <p:sldId id="312" r:id="rId14"/>
    <p:sldId id="313" r:id="rId15"/>
    <p:sldId id="314" r:id="rId16"/>
    <p:sldId id="315" r:id="rId17"/>
    <p:sldId id="317" r:id="rId18"/>
    <p:sldId id="318" r:id="rId19"/>
    <p:sldId id="319" r:id="rId20"/>
    <p:sldId id="320" r:id="rId21"/>
    <p:sldId id="321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4" r:id="rId30"/>
    <p:sldId id="335" r:id="rId31"/>
    <p:sldId id="338" r:id="rId32"/>
    <p:sldId id="339" r:id="rId33"/>
    <p:sldId id="340" r:id="rId34"/>
    <p:sldId id="343" r:id="rId35"/>
    <p:sldId id="341" r:id="rId36"/>
    <p:sldId id="304" r:id="rId37"/>
    <p:sldId id="302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632" autoAdjust="0"/>
  </p:normalViewPr>
  <p:slideViewPr>
    <p:cSldViewPr>
      <p:cViewPr varScale="1">
        <p:scale>
          <a:sx n="70" d="100"/>
          <a:sy n="70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DB16B-004C-4B32-8879-1DF94B995B65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06777-5A2F-4467-BA9D-B59389497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3DC52-6D60-4612-A6DF-3091DD0E7C7D}" type="datetimeFigureOut">
              <a:rPr lang="en-GB" smtClean="0"/>
              <a:pPr/>
              <a:t>29/10/2013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898CD-0724-48A4-B0BC-187FB9DF40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12838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96927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r>
              <a:rPr lang="en-US" sz="1200" dirty="0" err="1"/>
              <a:t>Programma</a:t>
            </a:r>
            <a:r>
              <a:rPr lang="en-US" sz="1200" dirty="0"/>
              <a:t> Fulbright</a:t>
            </a:r>
          </a:p>
        </p:txBody>
      </p:sp>
      <p:sp>
        <p:nvSpPr>
          <p:cNvPr id="57347" name="Rectangle 3"/>
          <p:cNvSpPr txBox="1">
            <a:spLocks noGrp="1" noChangeArrowheads="1"/>
          </p:cNvSpPr>
          <p:nvPr/>
        </p:nvSpPr>
        <p:spPr bwMode="auto">
          <a:xfrm>
            <a:off x="3885579" y="0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F8990F25-D946-4E38-A136-1C8BD651E24B}" type="datetime1">
              <a:rPr lang="en-US" sz="1200"/>
              <a:pPr algn="r"/>
              <a:t>10/29/2013</a:t>
            </a:fld>
            <a:endParaRPr lang="en-US" sz="1200" dirty="0"/>
          </a:p>
        </p:txBody>
      </p:sp>
      <p:sp>
        <p:nvSpPr>
          <p:cNvPr id="57348" name="Rectangle 6"/>
          <p:cNvSpPr txBox="1">
            <a:spLocks noGrp="1" noChangeArrowheads="1"/>
          </p:cNvSpPr>
          <p:nvPr/>
        </p:nvSpPr>
        <p:spPr bwMode="auto">
          <a:xfrm>
            <a:off x="0" y="8684926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/>
              <a:t>Go Beyond: </a:t>
            </a:r>
            <a:r>
              <a:rPr lang="en-US" sz="1200" dirty="0" err="1"/>
              <a:t>Vetrina</a:t>
            </a:r>
            <a:r>
              <a:rPr lang="en-US" sz="1200" dirty="0"/>
              <a:t> </a:t>
            </a:r>
            <a:r>
              <a:rPr lang="en-US" sz="1200" dirty="0" err="1"/>
              <a:t>delle</a:t>
            </a:r>
            <a:r>
              <a:rPr lang="en-US" sz="1200" dirty="0"/>
              <a:t> </a:t>
            </a:r>
            <a:r>
              <a:rPr lang="en-US" sz="1200" dirty="0" err="1"/>
              <a:t>Università</a:t>
            </a:r>
            <a:r>
              <a:rPr lang="en-US" sz="1200" dirty="0"/>
              <a:t> </a:t>
            </a:r>
            <a:r>
              <a:rPr lang="en-US" sz="1200" dirty="0" err="1"/>
              <a:t>americane</a:t>
            </a:r>
            <a:r>
              <a:rPr lang="en-US" sz="1200" dirty="0"/>
              <a:t>, 26 </a:t>
            </a:r>
            <a:r>
              <a:rPr lang="en-US" sz="1200" dirty="0" err="1"/>
              <a:t>maggio</a:t>
            </a:r>
            <a:r>
              <a:rPr lang="en-US" sz="1200" dirty="0"/>
              <a:t> 2007</a:t>
            </a:r>
          </a:p>
        </p:txBody>
      </p:sp>
      <p:sp>
        <p:nvSpPr>
          <p:cNvPr id="57349" name="Rectangle 7"/>
          <p:cNvSpPr txBox="1">
            <a:spLocks noGrp="1" noChangeArrowheads="1"/>
          </p:cNvSpPr>
          <p:nvPr/>
        </p:nvSpPr>
        <p:spPr bwMode="auto">
          <a:xfrm>
            <a:off x="3885579" y="8684926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EC1EF9DD-298C-4F75-BC17-A56991483BEC}" type="slidenum">
              <a:rPr lang="en-US" sz="1200"/>
              <a:pPr algn="r"/>
              <a:t>21</a:t>
            </a:fld>
            <a:endParaRPr lang="en-US" sz="1200" dirty="0"/>
          </a:p>
        </p:txBody>
      </p:sp>
      <p:sp>
        <p:nvSpPr>
          <p:cNvPr id="57350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1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b="1" u="sng" dirty="0" smtClean="0"/>
              <a:t>D-Orbit </a:t>
            </a:r>
            <a:r>
              <a:rPr lang="it-IT" dirty="0" smtClean="0"/>
              <a:t>sviluppa satelliti artificiali in grado di eliminare i detriti spaziali che si accumulano nell'atmosfera (Rossettini, Milano e Panesi, .....).</a:t>
            </a:r>
          </a:p>
          <a:p>
            <a:pPr eaLnBrk="1" hangingPunct="1"/>
            <a:r>
              <a:rPr lang="it-IT" b="1" u="sng" dirty="0" smtClean="0"/>
              <a:t>Bioecopest srl </a:t>
            </a:r>
            <a:r>
              <a:rPr lang="it-IT" dirty="0" smtClean="0"/>
              <a:t>svolge attività di ricerca, sviluppo e marketing di prodotti naturali innovativi ed eco-compatibili: i </a:t>
            </a:r>
            <a:r>
              <a:rPr lang="it-IT" b="1" dirty="0" smtClean="0"/>
              <a:t>biopesticidi, efficaci per il contenimento biologico di organismi nocivi alle piante agrarie e ornamentali, agli animali o agli esseri viventi</a:t>
            </a:r>
            <a:r>
              <a:rPr lang="it-IT" dirty="0" smtClean="0"/>
              <a:t>. (Ruiu, Sardegna)</a:t>
            </a:r>
          </a:p>
          <a:p>
            <a:pPr eaLnBrk="1" hangingPunct="1"/>
            <a:r>
              <a:rPr lang="it-IT" b="1" u="sng" dirty="0" smtClean="0"/>
              <a:t>Smania</a:t>
            </a:r>
            <a:r>
              <a:rPr lang="it-IT" dirty="0" smtClean="0"/>
              <a:t> :spin off di prodotti hi-tech specializzato nella ricerca, progettazione e sviluppo di </a:t>
            </a:r>
            <a:r>
              <a:rPr lang="it-IT" b="1" dirty="0" smtClean="0"/>
              <a:t>interfacce neurali innovative</a:t>
            </a:r>
            <a:r>
              <a:rPr lang="it-IT" dirty="0" smtClean="0"/>
              <a:t>. (Silvia Bossi, Pisa)</a:t>
            </a:r>
          </a:p>
          <a:p>
            <a:pPr eaLnBrk="1" hangingPunct="1"/>
            <a:r>
              <a:rPr lang="it-IT" b="1" u="sng" dirty="0" smtClean="0"/>
              <a:t>Cellec Biotek AG </a:t>
            </a:r>
            <a:r>
              <a:rPr lang="it-IT" b="1" dirty="0" smtClean="0"/>
              <a:t>:</a:t>
            </a:r>
            <a:r>
              <a:rPr lang="it-IT" dirty="0" smtClean="0"/>
              <a:t>startup che sviluppa e vende </a:t>
            </a:r>
            <a:r>
              <a:rPr lang="it-IT" b="1" dirty="0" smtClean="0"/>
              <a:t>biorettori</a:t>
            </a:r>
            <a:r>
              <a:rPr lang="it-IT" dirty="0" smtClean="0"/>
              <a:t>, </a:t>
            </a:r>
            <a:r>
              <a:rPr lang="it-IT" b="1" dirty="0" smtClean="0"/>
              <a:t>dispositivi</a:t>
            </a:r>
            <a:r>
              <a:rPr lang="it-IT" dirty="0" smtClean="0"/>
              <a:t> biotecnologici che permettono di coltivare le cellule in tre dimensioni e di </a:t>
            </a:r>
            <a:r>
              <a:rPr lang="it-IT" b="1" dirty="0" smtClean="0"/>
              <a:t>generare tessuti biologici per scopi che vanno dalla ricerca di base, alla clinica, allo sviuppo di nuovi farmaci</a:t>
            </a:r>
            <a:r>
              <a:rPr lang="it-IT" dirty="0" smtClean="0"/>
              <a:t>  (Giovenzana, Modena)</a:t>
            </a:r>
          </a:p>
          <a:p>
            <a:pPr eaLnBrk="1" hangingPunct="1"/>
            <a:r>
              <a:rPr lang="it-IT" b="1" u="sng" smtClean="0"/>
              <a:t>Ecce customer :</a:t>
            </a:r>
            <a:r>
              <a:rPr lang="it-IT" smtClean="0"/>
              <a:t>è una piattaforma web che permette alle aziende di gestire la propria presenza all’interno dei social network  (Palmisano, Roma)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3263880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r>
              <a:rPr lang="en-US" sz="1200" dirty="0" err="1"/>
              <a:t>Programma</a:t>
            </a:r>
            <a:r>
              <a:rPr lang="en-US" sz="1200" dirty="0"/>
              <a:t> Fulbright</a:t>
            </a:r>
          </a:p>
        </p:txBody>
      </p:sp>
      <p:sp>
        <p:nvSpPr>
          <p:cNvPr id="50179" name="Rectangle 3"/>
          <p:cNvSpPr txBox="1">
            <a:spLocks noGrp="1" noChangeArrowheads="1"/>
          </p:cNvSpPr>
          <p:nvPr/>
        </p:nvSpPr>
        <p:spPr bwMode="auto">
          <a:xfrm>
            <a:off x="3885579" y="0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FCD2DC96-61BF-43CE-A592-58AE47943727}" type="datetime1">
              <a:rPr lang="en-US" sz="1200"/>
              <a:pPr algn="r"/>
              <a:t>10/29/2013</a:t>
            </a:fld>
            <a:endParaRPr lang="en-US" sz="1200" dirty="0"/>
          </a:p>
        </p:txBody>
      </p:sp>
      <p:sp>
        <p:nvSpPr>
          <p:cNvPr id="50180" name="Rectangle 6"/>
          <p:cNvSpPr txBox="1">
            <a:spLocks noGrp="1" noChangeArrowheads="1"/>
          </p:cNvSpPr>
          <p:nvPr/>
        </p:nvSpPr>
        <p:spPr bwMode="auto">
          <a:xfrm>
            <a:off x="0" y="8684926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/>
              <a:t>Go Beyond: </a:t>
            </a:r>
            <a:r>
              <a:rPr lang="en-US" sz="1200" dirty="0" err="1"/>
              <a:t>Vetrina</a:t>
            </a:r>
            <a:r>
              <a:rPr lang="en-US" sz="1200" dirty="0"/>
              <a:t> </a:t>
            </a:r>
            <a:r>
              <a:rPr lang="en-US" sz="1200" dirty="0" err="1"/>
              <a:t>delle</a:t>
            </a:r>
            <a:r>
              <a:rPr lang="en-US" sz="1200" dirty="0"/>
              <a:t> </a:t>
            </a:r>
            <a:r>
              <a:rPr lang="en-US" sz="1200" dirty="0" err="1"/>
              <a:t>Università</a:t>
            </a:r>
            <a:r>
              <a:rPr lang="en-US" sz="1200" dirty="0"/>
              <a:t> </a:t>
            </a:r>
            <a:r>
              <a:rPr lang="en-US" sz="1200" dirty="0" err="1"/>
              <a:t>americane</a:t>
            </a:r>
            <a:r>
              <a:rPr lang="en-US" sz="1200" dirty="0"/>
              <a:t>, 26 </a:t>
            </a:r>
            <a:r>
              <a:rPr lang="en-US" sz="1200" dirty="0" err="1"/>
              <a:t>maggio</a:t>
            </a:r>
            <a:r>
              <a:rPr lang="en-US" sz="1200" dirty="0"/>
              <a:t> 2007</a:t>
            </a:r>
          </a:p>
        </p:txBody>
      </p:sp>
      <p:sp>
        <p:nvSpPr>
          <p:cNvPr id="50181" name="Rectangle 7"/>
          <p:cNvSpPr txBox="1">
            <a:spLocks noGrp="1" noChangeArrowheads="1"/>
          </p:cNvSpPr>
          <p:nvPr/>
        </p:nvSpPr>
        <p:spPr bwMode="auto">
          <a:xfrm>
            <a:off x="3885579" y="8684926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3C34069A-05B1-4052-8ED6-086F6FB25BCD}" type="slidenum">
              <a:rPr lang="en-US" sz="1200"/>
              <a:pPr algn="r"/>
              <a:t>36</a:t>
            </a:fld>
            <a:endParaRPr lang="en-US" sz="1200" dirty="0"/>
          </a:p>
        </p:txBody>
      </p:sp>
      <p:sp>
        <p:nvSpPr>
          <p:cNvPr id="5018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3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r>
              <a:rPr lang="en-US" sz="1200" dirty="0" err="1"/>
              <a:t>Programma</a:t>
            </a:r>
            <a:r>
              <a:rPr lang="en-US" sz="1200" dirty="0"/>
              <a:t> Fulbright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3885579" y="0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BF5F10B0-556C-4AC6-B03B-9AB2933CBBF0}" type="datetime1">
              <a:rPr lang="en-US" sz="1200"/>
              <a:pPr algn="r"/>
              <a:t>10/29/2013</a:t>
            </a:fld>
            <a:endParaRPr lang="en-US" sz="1200" dirty="0"/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0" y="8684926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/>
              <a:t>Go Beyond: </a:t>
            </a:r>
            <a:r>
              <a:rPr lang="en-US" sz="1200" dirty="0" err="1"/>
              <a:t>Vetrina</a:t>
            </a:r>
            <a:r>
              <a:rPr lang="en-US" sz="1200" dirty="0"/>
              <a:t> </a:t>
            </a:r>
            <a:r>
              <a:rPr lang="en-US" sz="1200" dirty="0" err="1"/>
              <a:t>delle</a:t>
            </a:r>
            <a:r>
              <a:rPr lang="en-US" sz="1200" dirty="0"/>
              <a:t> </a:t>
            </a:r>
            <a:r>
              <a:rPr lang="en-US" sz="1200" dirty="0" err="1"/>
              <a:t>Università</a:t>
            </a:r>
            <a:r>
              <a:rPr lang="en-US" sz="1200" dirty="0"/>
              <a:t> </a:t>
            </a:r>
            <a:r>
              <a:rPr lang="en-US" sz="1200" dirty="0" err="1"/>
              <a:t>americane</a:t>
            </a:r>
            <a:r>
              <a:rPr lang="en-US" sz="1200" dirty="0"/>
              <a:t>, 26 </a:t>
            </a:r>
            <a:r>
              <a:rPr lang="en-US" sz="1200" dirty="0" err="1"/>
              <a:t>maggio</a:t>
            </a:r>
            <a:r>
              <a:rPr lang="en-US" sz="1200" dirty="0"/>
              <a:t> 2007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3885579" y="8684926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ADA4384E-9688-4602-81BD-9D368A270521}" type="slidenum">
              <a:rPr lang="en-US" sz="1200"/>
              <a:pPr algn="r"/>
              <a:t>3</a:t>
            </a:fld>
            <a:endParaRPr lang="en-US" sz="1200" dirty="0"/>
          </a:p>
        </p:txBody>
      </p:sp>
      <p:sp>
        <p:nvSpPr>
          <p:cNvPr id="53254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5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Programma Fulbright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Go Beyond: Vetrina delle Università americane, 26 maggio 2007</a:t>
            </a:r>
          </a:p>
        </p:txBody>
      </p:sp>
      <p:sp>
        <p:nvSpPr>
          <p:cNvPr id="20486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Programma Fulbright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7AD835-0C59-43E8-8999-E0CA9900B1E7}" type="datetime1">
              <a:rPr lang="en-US" smtClean="0"/>
              <a:pPr/>
              <a:t>10/29/2013</a:t>
            </a:fld>
            <a:endParaRPr lang="en-US" smtClean="0"/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Go Beyond: Vetrina delle Università americane, 26 maggio 2007</a:t>
            </a:r>
          </a:p>
        </p:txBody>
      </p:sp>
      <p:sp>
        <p:nvSpPr>
          <p:cNvPr id="54278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65351" y="4342464"/>
            <a:ext cx="5486711" cy="4116049"/>
          </a:xfrm>
          <a:noFill/>
          <a:ln/>
        </p:spPr>
        <p:txBody>
          <a:bodyPr/>
          <a:lstStyle/>
          <a:p>
            <a:pPr eaLnBrk="1" hangingPunct="1"/>
            <a:r>
              <a:rPr lang="it-IT" smtClean="0"/>
              <a:t> Commissione Fulbright : </a:t>
            </a:r>
            <a:r>
              <a:rPr lang="en-GB" smtClean="0"/>
              <a:t>Ente binazionale senza scopo di lucro, amministra il programma di borse di studio Fulbright dal 1948, data dell’accordo siglato tra il Governo Americano e il Governo Italiano. Il </a:t>
            </a:r>
            <a:r>
              <a:rPr lang="en-US" u="sng" smtClean="0">
                <a:solidFill>
                  <a:srgbClr val="CC0000"/>
                </a:solidFill>
              </a:rPr>
              <a:t>programma Fulbright</a:t>
            </a:r>
            <a:r>
              <a:rPr lang="en-US" smtClean="0"/>
              <a:t>  è nato dal disegno di legge sponsorizzato dal senatore democratico dello Stato dell’Arkansas William J. Fulbright  nel 1946. </a:t>
            </a:r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r>
              <a:rPr lang="en-US" sz="1200" dirty="0" err="1"/>
              <a:t>Programma</a:t>
            </a:r>
            <a:r>
              <a:rPr lang="en-US" sz="1200" dirty="0"/>
              <a:t> Fulbright</a:t>
            </a:r>
          </a:p>
        </p:txBody>
      </p:sp>
      <p:sp>
        <p:nvSpPr>
          <p:cNvPr id="48131" name="Rectangle 3"/>
          <p:cNvSpPr txBox="1">
            <a:spLocks noGrp="1" noChangeArrowheads="1"/>
          </p:cNvSpPr>
          <p:nvPr/>
        </p:nvSpPr>
        <p:spPr bwMode="auto">
          <a:xfrm>
            <a:off x="3885579" y="0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pPr algn="r"/>
            <a:fld id="{E817A3AD-7263-4FFD-BDE4-C857F81260DD}" type="datetime1">
              <a:rPr lang="en-US" sz="1200"/>
              <a:pPr algn="r"/>
              <a:t>10/29/2013</a:t>
            </a:fld>
            <a:endParaRPr lang="en-US" sz="1200" dirty="0"/>
          </a:p>
        </p:txBody>
      </p:sp>
      <p:sp>
        <p:nvSpPr>
          <p:cNvPr id="48132" name="Rectangle 6"/>
          <p:cNvSpPr txBox="1">
            <a:spLocks noGrp="1" noChangeArrowheads="1"/>
          </p:cNvSpPr>
          <p:nvPr/>
        </p:nvSpPr>
        <p:spPr bwMode="auto">
          <a:xfrm>
            <a:off x="0" y="8684926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r>
              <a:rPr lang="en-US" sz="1200" dirty="0"/>
              <a:t>Go Beyond: </a:t>
            </a:r>
            <a:r>
              <a:rPr lang="en-US" sz="1200" dirty="0" err="1"/>
              <a:t>Vetrina</a:t>
            </a:r>
            <a:r>
              <a:rPr lang="en-US" sz="1200" dirty="0"/>
              <a:t> </a:t>
            </a:r>
            <a:r>
              <a:rPr lang="en-US" sz="1200" dirty="0" err="1"/>
              <a:t>delle</a:t>
            </a:r>
            <a:r>
              <a:rPr lang="en-US" sz="1200" dirty="0"/>
              <a:t> </a:t>
            </a:r>
            <a:r>
              <a:rPr lang="en-US" sz="1200" dirty="0" err="1"/>
              <a:t>Università</a:t>
            </a:r>
            <a:r>
              <a:rPr lang="en-US" sz="1200" dirty="0"/>
              <a:t> </a:t>
            </a:r>
            <a:r>
              <a:rPr lang="en-US" sz="1200" dirty="0" err="1"/>
              <a:t>americane</a:t>
            </a:r>
            <a:r>
              <a:rPr lang="en-US" sz="1200" dirty="0"/>
              <a:t>, 26 </a:t>
            </a:r>
            <a:r>
              <a:rPr lang="en-US" sz="1200" dirty="0" err="1"/>
              <a:t>maggio</a:t>
            </a:r>
            <a:r>
              <a:rPr lang="en-US" sz="1200" dirty="0"/>
              <a:t> 2007</a:t>
            </a:r>
          </a:p>
        </p:txBody>
      </p:sp>
      <p:sp>
        <p:nvSpPr>
          <p:cNvPr id="48133" name="Rectangle 7"/>
          <p:cNvSpPr txBox="1">
            <a:spLocks noGrp="1" noChangeArrowheads="1"/>
          </p:cNvSpPr>
          <p:nvPr/>
        </p:nvSpPr>
        <p:spPr bwMode="auto">
          <a:xfrm>
            <a:off x="3885579" y="8684926"/>
            <a:ext cx="297086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8F14F5D8-61AD-470D-BA00-76EE90CCABAB}" type="slidenum">
              <a:rPr lang="en-US" sz="1200"/>
              <a:pPr algn="r"/>
              <a:t>10</a:t>
            </a:fld>
            <a:endParaRPr lang="en-US" sz="1200" dirty="0"/>
          </a:p>
        </p:txBody>
      </p:sp>
      <p:sp>
        <p:nvSpPr>
          <p:cNvPr id="48134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5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496944" cy="2160240"/>
          </a:xfrm>
        </p:spPr>
        <p:txBody>
          <a:bodyPr/>
          <a:lstStyle>
            <a:lvl1pPr algn="l"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517232"/>
            <a:ext cx="4752528" cy="836513"/>
          </a:xfrm>
        </p:spPr>
        <p:txBody>
          <a:bodyPr anchor="ctr"/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609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48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30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B516-5B68-4F12-BBAF-BE24931F3512}" type="datetime1">
              <a:rPr lang="it-IT" smtClean="0"/>
              <a:pPr>
                <a:defRPr/>
              </a:pPr>
              <a:t>29/10/2013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70866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71905-0639-46B1-9174-5350DA37A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628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191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42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017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7390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3154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9413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069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dupass.org/finai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2736304"/>
          </a:xfrm>
        </p:spPr>
        <p:txBody>
          <a:bodyPr numCol="1">
            <a:noAutofit/>
          </a:bodyPr>
          <a:lstStyle/>
          <a:p>
            <a:pPr algn="ctr"/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SESSIONE INFORMATIVA FULBRIGHT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373216"/>
            <a:ext cx="8424936" cy="148478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Sandro Zinani, Educational Advisor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The U.S. – Italy Fulbright Commission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332" y="2996952"/>
            <a:ext cx="8496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Comune di Ferrara - Agenzia Informagiovani</a:t>
            </a:r>
          </a:p>
          <a:p>
            <a:pPr algn="ctr">
              <a:spcBef>
                <a:spcPct val="50000"/>
              </a:spcBef>
            </a:pPr>
            <a:r>
              <a:rPr lang="it-I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Università degli Studi di  Ferrara, 30 ottobre 2013</a:t>
            </a:r>
            <a:endParaRPr lang="it-I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ulbrightLogoBianc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3239960" cy="1028559"/>
          </a:xfrm>
          <a:prstGeom prst="rect">
            <a:avLst/>
          </a:prstGeom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536" y="2924944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7485" y="4869160"/>
            <a:ext cx="2685949" cy="1756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41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457200" y="2971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Postgraduate study negli Stati Uniti 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251520" y="3645024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614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1B40CA9-C8A1-4712-A857-873BFDF628CD}" type="slidenum">
              <a:rPr lang="en-US" sz="1400" b="1">
                <a:solidFill>
                  <a:srgbClr val="000066"/>
                </a:solidFill>
              </a:rPr>
              <a:pPr algn="r"/>
              <a:t>11</a:t>
            </a:fld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09600" y="1484784"/>
            <a:ext cx="7848600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buClr>
                <a:srgbClr val="990033"/>
              </a:buClr>
              <a:buFont typeface="Wingdings" pitchFamily="2" charset="2"/>
              <a:buNone/>
            </a:pPr>
            <a:r>
              <a:rPr lang="it-IT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Perchè ogni anno oltre 600.000 studenti e più di 100.000 tra docenti e ricercatori scelgono gli Stati Uniti?</a:t>
            </a:r>
            <a:endParaRPr lang="en-US" sz="1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Qualità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flessibilità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della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proposta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formativa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Molteplicità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istituzioni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programmi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Eccellenza della ricerca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Opportunità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finanziamenti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per studio e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ricerca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Multiculturalità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dell’ambiente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accademico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b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internazionale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57200" y="6096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Perche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’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23528" y="141277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FulbrightLogoBi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10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914400"/>
          </a:xfrm>
        </p:spPr>
        <p:txBody>
          <a:bodyPr/>
          <a:lstStyle/>
          <a:p>
            <a:pPr algn="l">
              <a:defRPr/>
            </a:pP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Il Percorso formativo negli Stati Uniti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533400" y="3810000"/>
            <a:ext cx="800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92100">
              <a:buFontTx/>
              <a:buChar char="•"/>
            </a:pPr>
            <a:endParaRPr lang="en-US" sz="2000" b="1">
              <a:solidFill>
                <a:srgbClr val="000066"/>
              </a:solidFill>
            </a:endParaRPr>
          </a:p>
        </p:txBody>
      </p:sp>
      <p:pic>
        <p:nvPicPr>
          <p:cNvPr id="9" name="Picture 2" descr="C:\Documents and Settings\lg1\Desktop\SCANSIONI\450px-Education_in_the_United_States.svg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459007" cy="5184576"/>
          </a:xfrm>
          <a:prstGeom prst="rect">
            <a:avLst/>
          </a:prstGeom>
          <a:noFill/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51520" y="1124744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FulbrightLogoBian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093296"/>
            <a:ext cx="1763688" cy="5589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819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0E1D920-9DA6-465B-A97A-96AB5A0FB1CC}" type="slidenum">
              <a:rPr lang="en-US" sz="1400" b="1">
                <a:solidFill>
                  <a:srgbClr val="000066"/>
                </a:solidFill>
              </a:rPr>
              <a:pPr algn="r"/>
              <a:t>13</a:t>
            </a:fld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Graduate Programs: Quale percorso?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7848600" cy="4191000"/>
          </a:xfrm>
        </p:spPr>
        <p:txBody>
          <a:bodyPr>
            <a:normAutofit/>
          </a:bodyPr>
          <a:lstStyle/>
          <a:p>
            <a:pPr indent="-165100">
              <a:buFontTx/>
              <a:buNone/>
            </a:pP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MASTER’S</a:t>
            </a:r>
          </a:p>
          <a:p>
            <a:pPr indent="-165100">
              <a:buFont typeface="Wingdings" pitchFamily="2" charset="2"/>
              <a:buChar char="ü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orientamento verso la professione</a:t>
            </a:r>
          </a:p>
          <a:p>
            <a:pPr indent="-165100">
              <a:buFont typeface="Wingdings" pitchFamily="2" charset="2"/>
              <a:buChar char="ü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approccio più pratico</a:t>
            </a:r>
          </a:p>
          <a:p>
            <a:pPr indent="-165100">
              <a:buFont typeface="Wingdings" pitchFamily="2" charset="2"/>
              <a:buChar char="ü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per chi vuole raggiungere alti standard nella professione</a:t>
            </a:r>
            <a:br>
              <a:rPr lang="it-IT" sz="2000" dirty="0" smtClean="0">
                <a:latin typeface="Arial" pitchFamily="34" charset="0"/>
                <a:cs typeface="Arial" pitchFamily="34" charset="0"/>
              </a:rPr>
            </a:b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indent="-165100">
              <a:buFontTx/>
              <a:buNone/>
            </a:pP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DOCTORATE (Ph.D.)</a:t>
            </a:r>
          </a:p>
          <a:p>
            <a:pPr indent="-165100">
              <a:buFont typeface="Wingdings" pitchFamily="2" charset="2"/>
              <a:buChar char="ü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maggiore orientamento verso la ricerca</a:t>
            </a:r>
          </a:p>
          <a:p>
            <a:pPr indent="-165100">
              <a:buFont typeface="Wingdings" pitchFamily="2" charset="2"/>
              <a:buChar char="ü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maggiori fondi disponibili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indent="-165100">
              <a:buFont typeface="Wingdings" pitchFamily="2" charset="2"/>
              <a:buChar char="ü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per coloro che hanno obiettivi di insegnamento o ricerca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1520" y="1124744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FulbrightLogo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10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l">
              <a:defRPr/>
            </a:pP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Come selezionare le università 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76400"/>
            <a:ext cx="8784976" cy="5181600"/>
          </a:xfrm>
        </p:spPr>
        <p:txBody>
          <a:bodyPr numCol="2">
            <a:normAutofit fontScale="70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it-IT" sz="3400" b="1" dirty="0" smtClean="0">
                <a:latin typeface="Arial" pitchFamily="34" charset="0"/>
                <a:cs typeface="Arial" pitchFamily="34" charset="0"/>
              </a:rPr>
              <a:t>Criteri da considerare: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3400" dirty="0" smtClean="0">
                <a:latin typeface="Arial" pitchFamily="34" charset="0"/>
                <a:cs typeface="Arial" pitchFamily="34" charset="0"/>
              </a:rPr>
              <a:t>Eccellenza accademica/docenti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3400" dirty="0" smtClean="0">
                <a:latin typeface="Arial" pitchFamily="34" charset="0"/>
                <a:cs typeface="Arial" pitchFamily="34" charset="0"/>
              </a:rPr>
              <a:t>Opportunità per la ricerca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3400" dirty="0" smtClean="0">
                <a:latin typeface="Arial" pitchFamily="34" charset="0"/>
                <a:cs typeface="Arial" pitchFamily="34" charset="0"/>
              </a:rPr>
              <a:t>Requisiti di ammissione/competitività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3400" dirty="0" smtClean="0">
                <a:latin typeface="Arial" pitchFamily="34" charset="0"/>
                <a:cs typeface="Arial" pitchFamily="34" charset="0"/>
              </a:rPr>
              <a:t>Costi/financial aid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3400" dirty="0" smtClean="0">
                <a:latin typeface="Arial" pitchFamily="34" charset="0"/>
                <a:cs typeface="Arial" pitchFamily="34" charset="0"/>
              </a:rPr>
              <a:t>Collocazione geografica</a:t>
            </a:r>
          </a:p>
          <a:p>
            <a:pPr lvl="1">
              <a:lnSpc>
                <a:spcPct val="90000"/>
              </a:lnSpc>
            </a:pPr>
            <a:endParaRPr lang="it-IT" sz="3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it-IT" sz="3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it-IT" sz="3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it-IT" sz="3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it-IT" sz="3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it-IT" sz="3400" b="1" dirty="0" smtClean="0">
                <a:latin typeface="Arial" pitchFamily="34" charset="0"/>
                <a:cs typeface="Arial" pitchFamily="34" charset="0"/>
              </a:rPr>
              <a:t>Risorse on line: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3400" dirty="0" smtClean="0">
                <a:latin typeface="Arial" pitchFamily="34" charset="0"/>
                <a:cs typeface="Arial" pitchFamily="34" charset="0"/>
              </a:rPr>
              <a:t>gradschools.com</a:t>
            </a:r>
            <a:br>
              <a:rPr lang="it-IT" sz="3400" dirty="0" smtClean="0">
                <a:latin typeface="Arial" pitchFamily="34" charset="0"/>
                <a:cs typeface="Arial" pitchFamily="34" charset="0"/>
              </a:rPr>
            </a:br>
            <a:r>
              <a:rPr lang="it-IT" sz="3400" dirty="0" smtClean="0">
                <a:latin typeface="Arial" pitchFamily="34" charset="0"/>
                <a:cs typeface="Arial" pitchFamily="34" charset="0"/>
              </a:rPr>
              <a:t> (tutte le materie)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3400" dirty="0" smtClean="0">
                <a:latin typeface="Arial" pitchFamily="34" charset="0"/>
                <a:cs typeface="Arial" pitchFamily="34" charset="0"/>
              </a:rPr>
              <a:t>petersons.com </a:t>
            </a:r>
            <a:br>
              <a:rPr lang="it-IT" sz="3400" dirty="0" smtClean="0">
                <a:latin typeface="Arial" pitchFamily="34" charset="0"/>
                <a:cs typeface="Arial" pitchFamily="34" charset="0"/>
              </a:rPr>
            </a:br>
            <a:r>
              <a:rPr lang="it-IT" sz="3400" dirty="0" smtClean="0">
                <a:latin typeface="Arial" pitchFamily="34" charset="0"/>
                <a:cs typeface="Arial" pitchFamily="34" charset="0"/>
              </a:rPr>
              <a:t>(tutte le materie)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3400" dirty="0" smtClean="0">
                <a:latin typeface="Arial" pitchFamily="34" charset="0"/>
                <a:cs typeface="Arial" pitchFamily="34" charset="0"/>
              </a:rPr>
              <a:t>educationusa.state.gov (tutte le materie)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3400" dirty="0" smtClean="0">
                <a:latin typeface="Arial" pitchFamily="34" charset="0"/>
                <a:cs typeface="Arial" pitchFamily="34" charset="0"/>
              </a:rPr>
              <a:t>phds.org </a:t>
            </a:r>
            <a:br>
              <a:rPr lang="it-IT" sz="3400" dirty="0" smtClean="0">
                <a:latin typeface="Arial" pitchFamily="34" charset="0"/>
                <a:cs typeface="Arial" pitchFamily="34" charset="0"/>
              </a:rPr>
            </a:br>
            <a:r>
              <a:rPr lang="it-IT" sz="3400" dirty="0" smtClean="0">
                <a:latin typeface="Arial" pitchFamily="34" charset="0"/>
                <a:cs typeface="Arial" pitchFamily="34" charset="0"/>
              </a:rPr>
              <a:t>(dottorati mat. scient.)</a:t>
            </a:r>
          </a:p>
          <a:p>
            <a:pPr lvl="1">
              <a:lnSpc>
                <a:spcPct val="90000"/>
              </a:lnSpc>
            </a:pPr>
            <a:endParaRPr lang="it-IT" sz="1800" dirty="0" smtClean="0"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endParaRPr lang="it-IT" b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endParaRPr lang="it-IT" sz="1800" b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endParaRPr lang="it-IT" b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endParaRPr lang="it-IT" sz="1800" b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endParaRPr lang="en-US" sz="1800" b="1" dirty="0" smtClean="0">
              <a:solidFill>
                <a:srgbClr val="000066"/>
              </a:solidFill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533400" y="4509120"/>
            <a:ext cx="8001000" cy="173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92100">
              <a:buFontTx/>
              <a:buChar char="•"/>
            </a:pPr>
            <a:endParaRPr lang="en-US" sz="2000" b="1" dirty="0">
              <a:solidFill>
                <a:srgbClr val="000066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23528" y="141277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FulbrightLogoBi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9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8830" y="5373216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153400" cy="10668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Come iscriversi a programmi </a:t>
            </a:r>
            <a:br>
              <a:rPr lang="it-IT" sz="3600" b="1" dirty="0" smtClean="0">
                <a:latin typeface="Arial" pitchFamily="34" charset="0"/>
                <a:cs typeface="Arial" pitchFamily="34" charset="0"/>
              </a:rPr>
            </a:b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Master o Ph.D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463008"/>
          </a:xfrm>
        </p:spPr>
        <p:txBody>
          <a:bodyPr/>
          <a:lstStyle/>
          <a:p>
            <a:pPr>
              <a:buFontTx/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Standard University Application:</a:t>
            </a:r>
          </a:p>
          <a:p>
            <a:pPr lvl="1">
              <a:buFont typeface="Wingdings" pitchFamily="2" charset="2"/>
              <a:buChar char="Ø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Application Forms</a:t>
            </a:r>
          </a:p>
          <a:p>
            <a:pPr lvl="1">
              <a:buFont typeface="Wingdings" pitchFamily="2" charset="2"/>
              <a:buChar char="Ø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Transcripts</a:t>
            </a:r>
          </a:p>
          <a:p>
            <a:pPr lvl="1">
              <a:buFont typeface="Wingdings" pitchFamily="2" charset="2"/>
              <a:buChar char="Ø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Statement of purpose / Study Project</a:t>
            </a:r>
          </a:p>
          <a:p>
            <a:pPr lvl="1">
              <a:buFont typeface="Wingdings" pitchFamily="2" charset="2"/>
              <a:buChar char="Ø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Curriculum Vitae</a:t>
            </a:r>
          </a:p>
          <a:p>
            <a:pPr lvl="1">
              <a:buFont typeface="Wingdings" pitchFamily="2" charset="2"/>
              <a:buChar char="Ø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Reference letters </a:t>
            </a:r>
          </a:p>
          <a:p>
            <a:pPr lvl="1">
              <a:buFont typeface="Wingdings" pitchFamily="2" charset="2"/>
              <a:buChar char="Ø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Standardized Test scores (Toefl, Gre or Gmat)</a:t>
            </a:r>
          </a:p>
          <a:p>
            <a:pPr lvl="1">
              <a:buFont typeface="Wingdings" pitchFamily="2" charset="2"/>
              <a:buChar char="Ø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Financial documentation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23528" y="141277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FulbrightLogoBi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8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1229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2D5E125-AEF4-4566-9976-C66B8DB35C4C}" type="slidenum">
              <a:rPr lang="en-US" sz="1400" b="1">
                <a:solidFill>
                  <a:srgbClr val="000066"/>
                </a:solidFill>
              </a:rPr>
              <a:pPr algn="r"/>
              <a:t>16</a:t>
            </a:fld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Tempistica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114800"/>
          </a:xfrm>
        </p:spPr>
        <p:txBody>
          <a:bodyPr>
            <a:normAutofit lnSpcReduction="10000"/>
          </a:bodyPr>
          <a:lstStyle/>
          <a:p>
            <a:endParaRPr lang="it-IT" sz="2400" b="1" dirty="0" smtClean="0">
              <a:solidFill>
                <a:srgbClr val="000066"/>
              </a:solidFill>
            </a:endParaRPr>
          </a:p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aprile-agosto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 informati, scegli le università e i programmi, contatta i 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referee</a:t>
            </a:r>
          </a:p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settembre-dicembre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 fai i test di ammissione (TOEFL, GRE etc.),prepara gli 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essays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, ottieni i 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transcripts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e le lettere di referenza,compila la 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application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e contatta i professori negli USA</a:t>
            </a:r>
          </a:p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novembre-gennaio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 invia 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application</a:t>
            </a:r>
          </a:p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aprile-maggio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 ricevi decisione università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23528" y="141277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FulbrightLogo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10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Quanto può costare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05800" cy="4038600"/>
          </a:xfrm>
        </p:spPr>
        <p:txBody>
          <a:bodyPr>
            <a:normAutofit fontScale="85000" lnSpcReduction="10000"/>
          </a:bodyPr>
          <a:lstStyle/>
          <a:p>
            <a:pPr marL="63500" indent="0" algn="just">
              <a:buFontTx/>
              <a:buNone/>
            </a:pPr>
            <a:r>
              <a:rPr lang="it-IT" sz="3000" dirty="0" smtClean="0">
                <a:latin typeface="Arial" pitchFamily="34" charset="0"/>
                <a:cs typeface="Arial" pitchFamily="34" charset="0"/>
              </a:rPr>
              <a:t>Costi totali: Tuition (tasse universitarie), room&amp;board, fees, assicurazione medica, spese di trasporto ecc</a:t>
            </a:r>
            <a:r>
              <a:rPr lang="it-IT" sz="30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3500" indent="0" algn="ctr">
              <a:buFontTx/>
              <a:buNone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marL="63500" indent="0">
              <a:buFontTx/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dirty="0" smtClean="0"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latin typeface="Arial" pitchFamily="34" charset="0"/>
                <a:cs typeface="Arial" pitchFamily="34" charset="0"/>
              </a:rPr>
              <a:t>Costi indicativi medi</a:t>
            </a:r>
            <a:br>
              <a:rPr lang="it-IT" sz="2400" dirty="0" smtClean="0">
                <a:latin typeface="Arial" pitchFamily="34" charset="0"/>
                <a:cs typeface="Arial" pitchFamily="34" charset="0"/>
              </a:rPr>
            </a:b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63500" indent="0">
              <a:buFont typeface="Wingdings" pitchFamily="2" charset="2"/>
              <a:buChar char="ü"/>
            </a:pPr>
            <a:r>
              <a:rPr lang="it-IT" sz="2600" dirty="0" smtClean="0">
                <a:latin typeface="Arial" pitchFamily="34" charset="0"/>
                <a:cs typeface="Arial" pitchFamily="34" charset="0"/>
              </a:rPr>
              <a:t>Università pubblica: tra $30.000 e $40.000</a:t>
            </a:r>
          </a:p>
          <a:p>
            <a:pPr marL="63500" indent="0">
              <a:buFont typeface="Wingdings" pitchFamily="2" charset="2"/>
              <a:buChar char="ü"/>
            </a:pPr>
            <a:r>
              <a:rPr lang="it-IT" sz="2600" dirty="0" smtClean="0">
                <a:latin typeface="Arial" pitchFamily="34" charset="0"/>
                <a:cs typeface="Arial" pitchFamily="34" charset="0"/>
              </a:rPr>
              <a:t>Università privata: tra 40.000 e $ 60.000</a:t>
            </a:r>
          </a:p>
          <a:p>
            <a:pPr marL="63500" indent="0">
              <a:buFontTx/>
              <a:buNone/>
            </a:pPr>
            <a:endParaRPr lang="it-IT" sz="900" i="1" dirty="0" smtClean="0">
              <a:solidFill>
                <a:srgbClr val="000066"/>
              </a:solidFill>
            </a:endParaRPr>
          </a:p>
          <a:p>
            <a:pPr marL="63500" indent="0" algn="r">
              <a:buFontTx/>
              <a:buNone/>
            </a:pPr>
            <a:r>
              <a:rPr lang="it-IT" sz="1800" i="1" dirty="0" smtClean="0"/>
              <a:t>(</a:t>
            </a:r>
            <a:r>
              <a:rPr lang="it-IT" sz="1800" i="1" dirty="0" smtClean="0">
                <a:latin typeface="Bookman Old Style" pitchFamily="18" charset="0"/>
              </a:rPr>
              <a:t>fonte: Council of Graduate Schools)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23528" y="141277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FulbrightLogo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8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Fonti di finanziamento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it-IT" b="1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Università negli Stati Uniti</a:t>
            </a:r>
          </a:p>
          <a:p>
            <a:pPr>
              <a:buFont typeface="Wingdings" pitchFamily="2" charset="2"/>
              <a:buChar char="Ø"/>
            </a:pP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Borse di studio Fulbright</a:t>
            </a:r>
          </a:p>
          <a:p>
            <a:pPr>
              <a:buFont typeface="Wingdings" pitchFamily="2" charset="2"/>
              <a:buChar char="Ø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Università in Italia</a:t>
            </a:r>
          </a:p>
          <a:p>
            <a:pPr>
              <a:buFont typeface="Wingdings" pitchFamily="2" charset="2"/>
              <a:buChar char="Ø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Risorse personali</a:t>
            </a:r>
          </a:p>
          <a:p>
            <a:pPr>
              <a:buFont typeface="Wingdings" pitchFamily="2" charset="2"/>
              <a:buChar char="Ø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Prestiti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23528" y="141277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FulbrightLogo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8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1536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86021BE-9C3B-40E6-947C-FD18B6EABE39}" type="slidenum">
              <a:rPr lang="en-US" sz="1400" b="1">
                <a:solidFill>
                  <a:srgbClr val="000066"/>
                </a:solidFill>
              </a:rPr>
              <a:pPr algn="r"/>
              <a:t>19</a:t>
            </a:fld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Finanziamenti università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12776"/>
            <a:ext cx="7924800" cy="471338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it-IT" sz="3000" b="1" dirty="0" smtClean="0">
                <a:latin typeface="Arial" pitchFamily="34" charset="0"/>
                <a:cs typeface="Arial" pitchFamily="34" charset="0"/>
              </a:rPr>
              <a:t>Linee di tendenza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Molto competitivi, solo top students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Più finanziamenti per Ph.D.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Più fondi nelle discipline scientifiche (STEM:82% Ph.D., 55%Master’s candidates)</a:t>
            </a:r>
          </a:p>
          <a:p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it-IT" sz="2600" b="1" dirty="0" smtClean="0">
                <a:latin typeface="Arial" pitchFamily="34" charset="0"/>
                <a:cs typeface="Arial" pitchFamily="34" charset="0"/>
              </a:rPr>
              <a:t>Tipologie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Fellowships o tuition scholarships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Assistantships: teaching (TA), research (RA), graduate (GA)</a:t>
            </a:r>
          </a:p>
          <a:p>
            <a:endParaRPr lang="en-US" sz="2400" b="1" dirty="0" smtClean="0">
              <a:solidFill>
                <a:srgbClr val="000066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23528" y="141277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FulbrightLogo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21288"/>
            <a:ext cx="2211446" cy="700810"/>
          </a:xfrm>
          <a:prstGeom prst="rect">
            <a:avLst/>
          </a:prstGeom>
        </p:spPr>
      </p:pic>
      <p:pic>
        <p:nvPicPr>
          <p:cNvPr id="10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it-IT" sz="4000" dirty="0" smtClean="0">
                <a:latin typeface="Arial" pitchFamily="34" charset="0"/>
                <a:cs typeface="Arial" pitchFamily="34" charset="0"/>
              </a:rPr>
              <a:t>Argomenti 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229600" cy="4144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La Commissione Fulbright</a:t>
            </a:r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Postgraduate study negli Stati Uniti</a:t>
            </a:r>
          </a:p>
          <a:p>
            <a:pPr marL="609600" indent="-609600">
              <a:buFontTx/>
              <a:buAutoNum type="arabicPeriod"/>
            </a:pP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Borse di Studio Fulbright</a:t>
            </a:r>
          </a:p>
        </p:txBody>
      </p:sp>
      <p:pic>
        <p:nvPicPr>
          <p:cNvPr id="4102" name="Picture 4" descr="College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038600"/>
            <a:ext cx="27432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23528" y="141277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1638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87C8280-C021-48DD-B0BF-CA371E3A30EC}" type="slidenum">
              <a:rPr lang="en-US" sz="1400" b="1">
                <a:solidFill>
                  <a:srgbClr val="000066"/>
                </a:solidFill>
              </a:rPr>
              <a:pPr algn="r"/>
              <a:t>20</a:t>
            </a:fld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Risorse online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56792"/>
            <a:ext cx="8431088" cy="4680520"/>
          </a:xfrm>
        </p:spPr>
        <p:txBody>
          <a:bodyPr numCol="1">
            <a:normAutofit fontScale="85000" lnSpcReduction="20000"/>
          </a:bodyPr>
          <a:lstStyle/>
          <a:p>
            <a:r>
              <a:rPr lang="it-IT" sz="2100" b="1" dirty="0" smtClean="0">
                <a:latin typeface="Arial" pitchFamily="34" charset="0"/>
                <a:cs typeface="Arial" pitchFamily="34" charset="0"/>
              </a:rPr>
              <a:t>Website università</a:t>
            </a:r>
          </a:p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EducationUSA Financial Updates       </a:t>
            </a:r>
            <a:br>
              <a:rPr lang="it-IT" b="1" dirty="0" smtClean="0">
                <a:latin typeface="Arial" pitchFamily="34" charset="0"/>
                <a:cs typeface="Arial" pitchFamily="34" charset="0"/>
              </a:rPr>
            </a:br>
            <a:r>
              <a:rPr lang="it-IT" sz="1800" dirty="0" smtClean="0">
                <a:latin typeface="Arial" pitchFamily="34" charset="0"/>
                <a:cs typeface="Arial" pitchFamily="34" charset="0"/>
              </a:rPr>
              <a:t>educationusa.info/financial-aid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Database online</a:t>
            </a:r>
          </a:p>
          <a:p>
            <a:pPr>
              <a:buFontTx/>
              <a:buNone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fundingusstudy.org  </a:t>
            </a:r>
          </a:p>
          <a:p>
            <a:pPr>
              <a:buFontTx/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     iefa.org  </a:t>
            </a:r>
          </a:p>
          <a:p>
            <a:pPr>
              <a:buFontTx/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     edupass.org/finaid  </a:t>
            </a:r>
            <a:r>
              <a:rPr lang="it-IT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Fulbright weekly updates on Facebook &amp; Twitter:      </a:t>
            </a:r>
            <a:br>
              <a:rPr lang="it-IT" b="1" dirty="0" smtClean="0">
                <a:latin typeface="Arial" pitchFamily="34" charset="0"/>
                <a:cs typeface="Arial" pitchFamily="34" charset="0"/>
              </a:rPr>
            </a:br>
            <a:r>
              <a:rPr lang="it-IT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facebook.com/FulbrightCommissionItaly</a:t>
            </a:r>
          </a:p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Borse Fulbright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The Italian Student Loan Fund       </a:t>
            </a:r>
            <a:br>
              <a:rPr lang="it-IT" b="1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>fondostudentiitaliani.it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23528" y="141277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FulbrightLogoBi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10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457200" y="2971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Borse di Studio Fulbright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251520" y="3645024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borse di studio Fulbright sono offerte per...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1534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</a:pP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2200" b="1" dirty="0" smtClean="0">
                <a:latin typeface="Arial" pitchFamily="34" charset="0"/>
                <a:cs typeface="Arial" pitchFamily="34" charset="0"/>
              </a:rPr>
              <a:t>Frequenza di corsi di specializzazione post laurea di Master’s o Ph.D.  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Laureati e laureandi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2200" b="1" dirty="0" smtClean="0">
                <a:latin typeface="Arial" pitchFamily="34" charset="0"/>
                <a:cs typeface="Arial" pitchFamily="34" charset="0"/>
              </a:rPr>
              <a:t>Attuazione di progetti di ricerca 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 Assegnisti di ricerca, ricercatori, professori associati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2200" b="1" dirty="0" smtClean="0">
                <a:latin typeface="Arial" pitchFamily="34" charset="0"/>
                <a:cs typeface="Arial" pitchFamily="34" charset="0"/>
              </a:rPr>
              <a:t>Incarichi di insegnamento 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Professori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di prima e seconda fascia e ricercatori confermati a tempo indeterminato con affidamento didattico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it-IT" sz="700" b="1" dirty="0" smtClean="0">
                <a:solidFill>
                  <a:srgbClr val="CC0000"/>
                </a:solidFill>
              </a:rPr>
              <a:t>				</a:t>
            </a:r>
            <a:endParaRPr lang="en-US" sz="700" b="1" dirty="0" smtClean="0">
              <a:solidFill>
                <a:srgbClr val="CC0000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23528" y="141277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FulbrightLogo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8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77724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Benefit delle borse di studio Fulbright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153400" cy="4267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endParaRPr lang="it-IT" sz="2200" b="1" dirty="0" smtClean="0">
              <a:solidFill>
                <a:srgbClr val="990033"/>
              </a:solidFill>
              <a:latin typeface="Bookman Old Style" pitchFamily="18" charset="0"/>
            </a:endParaRPr>
          </a:p>
          <a:p>
            <a:pPr eaLnBrk="1" hangingPunct="1"/>
            <a:r>
              <a:rPr lang="it-IT" sz="2100" dirty="0" smtClean="0">
                <a:latin typeface="Arial" pitchFamily="34" charset="0"/>
                <a:cs typeface="Arial" pitchFamily="34" charset="0"/>
              </a:rPr>
              <a:t>Prestigio del Programma Fulbright e partecipazione al network dei borsisti Fulbright nel mondo </a:t>
            </a:r>
          </a:p>
          <a:p>
            <a:pPr eaLnBrk="1" hangingPunct="1"/>
            <a:r>
              <a:rPr lang="it-IT" sz="2100" dirty="0" smtClean="0">
                <a:latin typeface="Arial" pitchFamily="34" charset="0"/>
                <a:cs typeface="Arial" pitchFamily="34" charset="0"/>
              </a:rPr>
              <a:t>Partecipazione a conferenze e seminari Fulbright</a:t>
            </a:r>
          </a:p>
          <a:p>
            <a:pPr eaLnBrk="1" hangingPunct="1"/>
            <a:r>
              <a:rPr lang="it-IT" sz="2100" dirty="0" smtClean="0">
                <a:latin typeface="Arial" pitchFamily="34" charset="0"/>
                <a:cs typeface="Arial" pitchFamily="34" charset="0"/>
              </a:rPr>
              <a:t>L’ammontare delle borse di studio Fulbright varia a secondo dei concorsi e delle categorie (studio, ricerca, insegnamento) </a:t>
            </a:r>
          </a:p>
          <a:p>
            <a:pPr eaLnBrk="1" hangingPunct="1"/>
            <a:r>
              <a:rPr lang="it-IT" sz="2100" dirty="0" smtClean="0">
                <a:latin typeface="Arial" pitchFamily="34" charset="0"/>
                <a:cs typeface="Arial" pitchFamily="34" charset="0"/>
              </a:rPr>
              <a:t>Tutte le borse di studio includono un contributo per le spese di viaggio e la assicurazione medica erogata dallo US Department of State</a:t>
            </a:r>
          </a:p>
          <a:p>
            <a:pPr eaLnBrk="1" hangingPunct="1"/>
            <a:r>
              <a:rPr lang="it-IT" sz="2100" dirty="0" smtClean="0">
                <a:latin typeface="Arial" pitchFamily="34" charset="0"/>
                <a:cs typeface="Arial" pitchFamily="34" charset="0"/>
              </a:rPr>
              <a:t>Sponsorizzazione del Visto di ingresso J-1 (</a:t>
            </a:r>
            <a:r>
              <a:rPr lang="it-IT" sz="2100" i="1" dirty="0" smtClean="0">
                <a:latin typeface="Arial" pitchFamily="34" charset="0"/>
                <a:cs typeface="Arial" pitchFamily="34" charset="0"/>
              </a:rPr>
              <a:t>exchange visitor visa</a:t>
            </a:r>
            <a:r>
              <a:rPr lang="it-IT" sz="2100" dirty="0" smtClean="0">
                <a:latin typeface="Arial" pitchFamily="34" charset="0"/>
                <a:cs typeface="Arial" pitchFamily="34" charset="0"/>
              </a:rPr>
              <a:t>), esenzione dalla SEVIS fee</a:t>
            </a:r>
          </a:p>
          <a:p>
            <a:pPr eaLnBrk="1" hangingPunct="1">
              <a:lnSpc>
                <a:spcPct val="80000"/>
              </a:lnSpc>
            </a:pPr>
            <a:endParaRPr lang="it-IT" sz="900" b="1" dirty="0" smtClean="0">
              <a:solidFill>
                <a:srgbClr val="99003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900" b="1" dirty="0" smtClean="0">
                <a:solidFill>
                  <a:srgbClr val="CC0000"/>
                </a:solidFill>
              </a:rPr>
              <a:t>				</a:t>
            </a:r>
            <a:endParaRPr lang="en-US" sz="900" b="1" dirty="0" smtClean="0">
              <a:solidFill>
                <a:srgbClr val="CC0000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23528" y="141277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FulbrightLogo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8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2457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10DED0B-5E31-4F8F-BD96-0E24357E31FC}" type="slidenum">
              <a:rPr lang="en-US" sz="1400" b="1">
                <a:solidFill>
                  <a:srgbClr val="000066"/>
                </a:solidFill>
              </a:rPr>
              <a:pPr algn="r"/>
              <a:t>24</a:t>
            </a:fld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78486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3600" dirty="0" smtClean="0">
                <a:latin typeface="Arial" pitchFamily="34" charset="0"/>
                <a:cs typeface="Arial" pitchFamily="34" charset="0"/>
              </a:rPr>
              <a:t>Informazioni sui concorsi e su come presentare domanda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4648200" y="2819400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www.fulbright.it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2" name="Picture 7" descr="Il Programma Fulbright — The US-Italy Fulbright Commiss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388461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ulbrightLogoBian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8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Graduate studies: Master e Ph.D.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3581400"/>
          </a:xfrm>
        </p:spPr>
        <p:txBody>
          <a:bodyPr>
            <a:normAutofit/>
          </a:bodyPr>
          <a:lstStyle/>
          <a:p>
            <a:pPr marL="114300" indent="-1143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3000" dirty="0" smtClean="0">
                <a:latin typeface="Arial" pitchFamily="34" charset="0"/>
                <a:cs typeface="Arial" pitchFamily="34" charset="0"/>
              </a:rPr>
              <a:t>15 Borse di studio Fulbright per la frequenza di corsi di Master e Ph.D. </a:t>
            </a:r>
            <a:endParaRPr lang="it-IT" sz="3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14300" indent="-1143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b="1" u="sng" dirty="0" smtClean="0">
                <a:latin typeface="Arial" pitchFamily="34" charset="0"/>
                <a:cs typeface="Arial" pitchFamily="34" charset="0"/>
              </a:rPr>
              <a:t>Requisiti</a:t>
            </a:r>
          </a:p>
          <a:p>
            <a:pPr marL="114300" indent="-114300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 Concorsi </a:t>
            </a:r>
            <a:r>
              <a:rPr lang="it-IT" sz="2400" b="1" i="1" dirty="0" smtClean="0">
                <a:latin typeface="Arial" pitchFamily="34" charset="0"/>
                <a:cs typeface="Arial" pitchFamily="34" charset="0"/>
              </a:rPr>
              <a:t>Self-Placed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Laurea triennale o specialistica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114300" indent="-114300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it-IT" sz="1200" b="1" dirty="0" smtClean="0">
              <a:latin typeface="Bookman Old Style" pitchFamily="18" charset="0"/>
            </a:endParaRPr>
          </a:p>
          <a:p>
            <a:pPr marL="114300" indent="-114300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Concorsi </a:t>
            </a:r>
            <a:r>
              <a:rPr lang="it-IT" sz="2400" b="1" i="1" dirty="0" smtClean="0">
                <a:latin typeface="Arial" pitchFamily="34" charset="0"/>
                <a:cs typeface="Arial" pitchFamily="34" charset="0"/>
              </a:rPr>
              <a:t>IIE Placed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Laurea Specialistica</a:t>
            </a:r>
          </a:p>
          <a:p>
            <a:pPr marL="114300" indent="-114300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114300" indent="-114300" algn="ctr">
              <a:lnSpc>
                <a:spcPct val="80000"/>
              </a:lnSpc>
              <a:buClr>
                <a:schemeClr val="bg1"/>
              </a:buClr>
              <a:buNone/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Conoscenza lingua inglese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– certificato TOEFL o IELTS</a:t>
            </a:r>
            <a:r>
              <a:rPr lang="it-IT" sz="1800" b="1" dirty="0" smtClean="0">
                <a:solidFill>
                  <a:srgbClr val="000066"/>
                </a:solidFill>
              </a:rPr>
              <a:t/>
            </a:r>
            <a:br>
              <a:rPr lang="it-IT" sz="1800" b="1" dirty="0" smtClean="0">
                <a:solidFill>
                  <a:srgbClr val="000066"/>
                </a:solidFill>
              </a:rPr>
            </a:br>
            <a:endParaRPr lang="en-US" sz="1800" b="1" dirty="0" smtClean="0">
              <a:solidFill>
                <a:srgbClr val="000066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85800" y="5257800"/>
            <a:ext cx="7620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Anni Accademici </a:t>
            </a:r>
            <a:r>
              <a:rPr lang="it-IT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2014-15 </a:t>
            </a:r>
            <a:r>
              <a:rPr lang="it-IT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it-IT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2015-16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23528" y="1196752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FulbrightLogo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9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it-IT" sz="3600" dirty="0" smtClean="0">
                <a:latin typeface="Arial" pitchFamily="34" charset="0"/>
                <a:cs typeface="Arial" pitchFamily="34" charset="0"/>
              </a:rPr>
              <a:t>Concorsi Fulbright </a:t>
            </a:r>
            <a:r>
              <a:rPr lang="it-IT" sz="3600" i="1" dirty="0" smtClean="0">
                <a:latin typeface="Arial" pitchFamily="34" charset="0"/>
                <a:cs typeface="Arial" pitchFamily="34" charset="0"/>
              </a:rPr>
              <a:t>Self-Placed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6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40768"/>
            <a:ext cx="8458200" cy="5212432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it-IT" sz="39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Borse di studio Fulbright</a:t>
            </a:r>
          </a:p>
          <a:p>
            <a:pPr eaLnBrk="1" hangingPunct="1"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assegnate a laureati che abbiano richiesto ed ottenuto autonomamente l’ammissione ad una università statunitense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Tutte le discipline ad eccezione di Business Administration e discipline mediche in ambito clinico</a:t>
            </a:r>
          </a:p>
          <a:p>
            <a:pPr algn="ctr" eaLnBrk="1" hangingPunct="1">
              <a:buFontTx/>
              <a:buNone/>
              <a:defRPr/>
            </a:pPr>
            <a:r>
              <a:rPr lang="it-IT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it-IT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Requisiti</a:t>
            </a:r>
          </a:p>
          <a:p>
            <a:pPr eaLnBrk="1" hangingPunct="1">
              <a:buFontTx/>
              <a:buNone/>
              <a:defRPr/>
            </a:pPr>
            <a:r>
              <a:rPr lang="it-IT" sz="2100" b="1" dirty="0" smtClean="0"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it-IT" sz="2100" dirty="0" smtClean="0">
                <a:latin typeface="Arial" pitchFamily="34" charset="0"/>
                <a:cs typeface="Arial" pitchFamily="34" charset="0"/>
              </a:rPr>
              <a:t>Laurea triennale o specialistica</a:t>
            </a:r>
          </a:p>
          <a:p>
            <a:pPr algn="ctr" eaLnBrk="1" hangingPunct="1">
              <a:buFontTx/>
              <a:buNone/>
              <a:defRPr/>
            </a:pPr>
            <a:r>
              <a:rPr lang="it-IT" sz="2200" b="1" dirty="0" smtClean="0">
                <a:latin typeface="Arial" pitchFamily="34" charset="0"/>
                <a:cs typeface="Arial" pitchFamily="34" charset="0"/>
              </a:rPr>
              <a:t>Anni Accademici 2014-15 e 2015-16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it-IT" sz="24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lvl="2">
              <a:buFontTx/>
              <a:buNone/>
              <a:defRPr/>
            </a:pPr>
            <a:endParaRPr lang="it-IT" sz="2000" b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en-US" sz="2000" b="1" dirty="0" smtClean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23528" y="141277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FulbrightLogo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8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2765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06CB0E5-9E43-4ACE-8F28-978D94763C71}" type="slidenum">
              <a:rPr lang="en-US" sz="1400" b="1">
                <a:solidFill>
                  <a:srgbClr val="000066"/>
                </a:solidFill>
              </a:rPr>
              <a:pPr algn="r"/>
              <a:t>27</a:t>
            </a:fld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74638"/>
            <a:ext cx="7848600" cy="1143000"/>
          </a:xfrm>
        </p:spPr>
        <p:txBody>
          <a:bodyPr/>
          <a:lstStyle/>
          <a:p>
            <a:pPr algn="l">
              <a:defRPr/>
            </a:pP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Concorsi Fulbright </a:t>
            </a:r>
            <a:r>
              <a:rPr lang="it-IT" sz="3600" b="1" i="1" dirty="0" smtClean="0">
                <a:latin typeface="Arial" pitchFamily="34" charset="0"/>
                <a:cs typeface="Arial" pitchFamily="34" charset="0"/>
              </a:rPr>
              <a:t>Self-Placed</a:t>
            </a: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6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24744"/>
            <a:ext cx="8439472" cy="54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it-IT" sz="300" b="1" dirty="0" smtClean="0">
              <a:solidFill>
                <a:schemeClr val="folHlink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sz="2000" u="sng" dirty="0" smtClean="0">
                <a:latin typeface="Arial" pitchFamily="34" charset="0"/>
                <a:cs typeface="Arial" pitchFamily="34" charset="0"/>
              </a:rPr>
              <a:t>Scadenza 6 Dicembre 2013</a:t>
            </a:r>
            <a:r>
              <a:rPr lang="it-IT" sz="2000" i="1" u="sng" dirty="0" smtClean="0">
                <a:latin typeface="Arial" pitchFamily="34" charset="0"/>
                <a:cs typeface="Arial" pitchFamily="34" charset="0"/>
              </a:rPr>
              <a:t> a.a. 2014-15 </a:t>
            </a:r>
            <a:endParaRPr lang="en-US" sz="20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Borse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Fulbright Self-Placed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fino a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$38,000 </a:t>
            </a:r>
          </a:p>
          <a:p>
            <a:pPr algn="ctr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Master e Ph.D.  in tutte le discipline</a:t>
            </a:r>
          </a:p>
          <a:p>
            <a:pPr>
              <a:buNone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1-2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Borse </a:t>
            </a: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Fulbright – Finmeccanica 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di $ 40,000 (per anno)</a:t>
            </a:r>
          </a:p>
          <a:p>
            <a:pPr algn="ctr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Master 1-2 anni in discipline scientifiche e tecnologiche </a:t>
            </a:r>
            <a:br>
              <a:rPr lang="it-IT" sz="2000" dirty="0" smtClean="0">
                <a:latin typeface="Arial" pitchFamily="34" charset="0"/>
                <a:cs typeface="Arial" pitchFamily="34" charset="0"/>
              </a:rPr>
            </a:b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Borsa </a:t>
            </a:r>
            <a:r>
              <a:rPr lang="it-IT" i="1" dirty="0" smtClean="0">
                <a:latin typeface="Arial" pitchFamily="34" charset="0"/>
                <a:cs typeface="Arial" pitchFamily="34" charset="0"/>
              </a:rPr>
              <a:t>Fulbright – Carlo Maria Santoro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di $ 38,500 </a:t>
            </a:r>
          </a:p>
          <a:p>
            <a:pPr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Master  in Relazioni Internazionali</a:t>
            </a:r>
            <a:r>
              <a:rPr lang="it-IT" sz="1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1800" i="1" dirty="0" smtClean="0">
                <a:latin typeface="Arial" pitchFamily="34" charset="0"/>
                <a:cs typeface="Arial" pitchFamily="34" charset="0"/>
              </a:rPr>
            </a:br>
            <a:endParaRPr lang="it-IT" sz="1600" i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it-IT" sz="1200" b="1" dirty="0" smtClean="0">
              <a:solidFill>
                <a:srgbClr val="990033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23528" y="1268760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FulbrightLogo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53446"/>
            <a:ext cx="1907704" cy="604554"/>
          </a:xfrm>
          <a:prstGeom prst="rect">
            <a:avLst/>
          </a:prstGeom>
        </p:spPr>
      </p:pic>
      <p:pic>
        <p:nvPicPr>
          <p:cNvPr id="10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Concorsi Fulbright </a:t>
            </a:r>
            <a:r>
              <a:rPr lang="it-I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IIE – Placed</a:t>
            </a:r>
            <a:endParaRPr lang="en-US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077200" cy="43434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Borse </a:t>
            </a:r>
            <a:r>
              <a:rPr lang="it-IT" sz="2400" b="1" i="1" dirty="0" smtClean="0">
                <a:latin typeface="Arial" pitchFamily="34" charset="0"/>
                <a:cs typeface="Arial" pitchFamily="34" charset="0"/>
              </a:rPr>
              <a:t>Fulbright IIE-Placed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Il candidato indica le sue preferenze circa l’università statunitense nella Fulbright </a:t>
            </a: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application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L’ammissione alle università statunitensi dei candidati Fulbright selezionati è a cura dell’Institute of International Education (IIE)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dirty="0" smtClean="0"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dirty="0" smtClean="0">
                <a:latin typeface="Arial" pitchFamily="34" charset="0"/>
                <a:cs typeface="Arial" pitchFamily="34" charset="0"/>
              </a:rPr>
            </a:br>
            <a:r>
              <a:rPr lang="it-IT" sz="1800" b="1" i="1" dirty="0" smtClean="0">
                <a:latin typeface="Arial" pitchFamily="34" charset="0"/>
                <a:cs typeface="Arial" pitchFamily="34" charset="0"/>
              </a:rPr>
              <a:t>Tutte le discipline ad eccezione di Business Administration e discipline mediche in ambito clinico</a:t>
            </a: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1800" dirty="0" smtClean="0">
                <a:latin typeface="Arial" pitchFamily="34" charset="0"/>
                <a:cs typeface="Arial" pitchFamily="34" charset="0"/>
              </a:rPr>
            </a:br>
            <a:r>
              <a:rPr lang="it-IT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000" i="1" dirty="0" smtClean="0">
                <a:latin typeface="Arial" pitchFamily="34" charset="0"/>
                <a:cs typeface="Arial" pitchFamily="34" charset="0"/>
              </a:rPr>
            </a:b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Requisiti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1800" i="1" dirty="0" smtClean="0">
                <a:latin typeface="Arial" pitchFamily="34" charset="0"/>
                <a:cs typeface="Arial" pitchFamily="34" charset="0"/>
              </a:rPr>
              <a:t>Laurea vecchio ordinamento o specialistica</a:t>
            </a: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Anno Accademico 2015-16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23528" y="1196752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FulbrightLogo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8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Concorsi Fulbright </a:t>
            </a:r>
            <a:r>
              <a:rPr lang="it-IT" sz="3600" b="1" i="1" dirty="0" smtClean="0">
                <a:latin typeface="Arial" pitchFamily="34" charset="0"/>
                <a:cs typeface="Arial" pitchFamily="34" charset="0"/>
              </a:rPr>
              <a:t>IIE - Placed</a:t>
            </a:r>
            <a:endParaRPr lang="en-US" sz="36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215064" cy="4419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it-IT" sz="1400" b="1" dirty="0" smtClean="0">
              <a:solidFill>
                <a:srgbClr val="99003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it-IT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Borse Fulbright IIE-Placed fino a  $38,000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sz="2600" dirty="0" smtClean="0">
                <a:latin typeface="Arial" pitchFamily="34" charset="0"/>
                <a:cs typeface="Arial" pitchFamily="34" charset="0"/>
              </a:rPr>
              <a:t>Master e Ph.D. in tutte le discipline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6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Borsa Fulbright – Carlo Maria Santoro  da $ 38,500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sz="2600" dirty="0" smtClean="0">
                <a:latin typeface="Arial" pitchFamily="34" charset="0"/>
                <a:cs typeface="Arial" pitchFamily="34" charset="0"/>
              </a:rPr>
              <a:t>Master in Relazioni Internazionali</a:t>
            </a:r>
            <a:endParaRPr lang="it-IT" sz="26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70000"/>
              </a:lnSpc>
              <a:buFontTx/>
              <a:buNone/>
            </a:pPr>
            <a:endParaRPr lang="it-IT" sz="1800" b="1" i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it-IT" sz="1600" b="1" i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Scadenza 14 aprile 2014 a.a.</a:t>
            </a:r>
            <a:r>
              <a:rPr lang="it-IT" sz="2800" b="1" i="1" dirty="0" smtClean="0">
                <a:latin typeface="Arial" pitchFamily="34" charset="0"/>
                <a:cs typeface="Arial" pitchFamily="34" charset="0"/>
              </a:rPr>
              <a:t> 2015-16</a:t>
            </a:r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chemeClr val="folHlink"/>
              </a:solidFill>
              <a:latin typeface="Bookman Old Style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23528" y="141277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FulbrightLogo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8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57200" y="2971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Commissione Fulbright</a:t>
            </a:r>
            <a:endParaRPr lang="it-IT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251520" y="3645024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it-IT" sz="4000" b="1" dirty="0" smtClean="0">
                <a:latin typeface="Arial" pitchFamily="34" charset="0"/>
                <a:cs typeface="Arial" pitchFamily="34" charset="0"/>
              </a:rPr>
              <a:t>Ricerca: Research Scholar 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it-IT" sz="3800" b="1" dirty="0" smtClean="0">
                <a:latin typeface="Arial" pitchFamily="34" charset="0"/>
                <a:cs typeface="Arial" pitchFamily="34" charset="0"/>
              </a:rPr>
              <a:t>11 Borse di studio Fulbright fino a $12.000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it-IT" sz="3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it-IT" sz="3800" dirty="0" smtClean="0">
                <a:latin typeface="Arial" pitchFamily="34" charset="0"/>
                <a:cs typeface="Arial" pitchFamily="34" charset="0"/>
              </a:rPr>
              <a:t>Progetti di ricerca concordati con una università americana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it-IT" sz="3800" dirty="0" smtClean="0">
                <a:latin typeface="Arial" pitchFamily="34" charset="0"/>
                <a:cs typeface="Arial" pitchFamily="34" charset="0"/>
              </a:rPr>
              <a:t>6-9 mesi con inizio il 15 settembre 2014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it-IT" sz="3800" dirty="0" smtClean="0">
                <a:latin typeface="Arial" pitchFamily="34" charset="0"/>
                <a:cs typeface="Arial" pitchFamily="34" charset="0"/>
              </a:rPr>
              <a:t>Tutte le discipline ad eccezione di Business Administration e discipline mediche in ambito clinico</a:t>
            </a:r>
            <a:endParaRPr lang="it-IT" sz="3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it-IT" sz="3800" dirty="0" smtClean="0">
                <a:latin typeface="Arial" pitchFamily="34" charset="0"/>
                <a:cs typeface="Arial" pitchFamily="34" charset="0"/>
              </a:rPr>
              <a:t>Assegnisti di ricerca, Ricercatori, Professori</a:t>
            </a:r>
          </a:p>
          <a:p>
            <a:pPr lvl="1">
              <a:lnSpc>
                <a:spcPct val="80000"/>
              </a:lnSpc>
              <a:defRPr/>
            </a:pPr>
            <a:endParaRPr lang="it-IT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it-IT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it-IT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Scadenza 9 gennaio 2014 – a.a. 2014-15</a:t>
            </a:r>
          </a:p>
          <a:p>
            <a:pPr marL="0" indent="0">
              <a:lnSpc>
                <a:spcPct val="80000"/>
              </a:lnSpc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23528" y="1268760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FulbrightLogoBi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8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8892480" cy="576064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it-IT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4000" b="1" dirty="0" smtClean="0">
                <a:latin typeface="Arial" pitchFamily="34" charset="0"/>
                <a:cs typeface="Arial" pitchFamily="34" charset="0"/>
              </a:rPr>
            </a:br>
            <a:r>
              <a:rPr lang="it-IT" sz="4000" b="1" dirty="0" smtClean="0">
                <a:latin typeface="Arial" pitchFamily="34" charset="0"/>
                <a:cs typeface="Arial" pitchFamily="34" charset="0"/>
              </a:rPr>
              <a:t>Fulbright Schuman Program 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610600" cy="1752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Borse di studio Fulbright per progetti di ricerca in Studi Europei e Storia delle Relazioni tra Europa e Stati Uniti (3-9 mesi) precedentemente concordati con una università americana</a:t>
            </a:r>
            <a:r>
              <a:rPr lang="it-IT" sz="2400" b="1" dirty="0" smtClean="0">
                <a:solidFill>
                  <a:srgbClr val="000066"/>
                </a:solidFill>
              </a:rPr>
              <a:t/>
            </a:r>
            <a:br>
              <a:rPr lang="it-IT" sz="2400" b="1" dirty="0" smtClean="0">
                <a:solidFill>
                  <a:srgbClr val="000066"/>
                </a:solidFill>
              </a:rPr>
            </a:br>
            <a:endParaRPr lang="en-US" sz="2400" b="1" dirty="0" smtClean="0">
              <a:solidFill>
                <a:srgbClr val="000066"/>
              </a:solidFill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395536" y="4953000"/>
            <a:ext cx="81369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Scadenza </a:t>
            </a:r>
            <a:r>
              <a:rPr lang="it-IT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Febbraio 2014 </a:t>
            </a:r>
            <a:r>
              <a:rPr lang="it-IT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a.a. </a:t>
            </a:r>
            <a:r>
              <a:rPr lang="it-IT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2014-15</a:t>
            </a:r>
            <a:endParaRPr lang="en-US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19812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543300"/>
            <a:ext cx="1905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23528" y="1268760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 descr="FulbrightLogoBianc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11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84582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Progetti di Ricerca – Lettera di invito 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8077200" cy="4343400"/>
          </a:xfrm>
        </p:spPr>
        <p:txBody>
          <a:bodyPr>
            <a:normAutofit fontScale="92500" lnSpcReduction="10000"/>
          </a:bodyPr>
          <a:lstStyle/>
          <a:p>
            <a:pPr marL="0" indent="0" algn="just" eaLnBrk="1" hangingPunct="1">
              <a:buFontTx/>
              <a:buNone/>
            </a:pP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Inizio periodo di ricerca fra 15 settembre 2014 e 31 maggio 2015</a:t>
            </a:r>
          </a:p>
          <a:p>
            <a:pPr marL="0" indent="0" algn="just" eaLnBrk="1" hangingPunct="1"/>
            <a:r>
              <a:rPr lang="it-IT" sz="2400" dirty="0" smtClean="0">
                <a:latin typeface="Arial" pitchFamily="34" charset="0"/>
                <a:cs typeface="Arial" pitchFamily="34" charset="0"/>
              </a:rPr>
              <a:t>Firma 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Dean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Chair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Department</a:t>
            </a:r>
          </a:p>
          <a:p>
            <a:pPr marL="0" indent="0" algn="just" eaLnBrk="1" hangingPunct="1"/>
            <a:r>
              <a:rPr lang="it-IT" sz="2400" dirty="0" smtClean="0">
                <a:latin typeface="Arial" pitchFamily="34" charset="0"/>
                <a:cs typeface="Arial" pitchFamily="34" charset="0"/>
              </a:rPr>
              <a:t>Breve introduzione programma di ricerca</a:t>
            </a:r>
          </a:p>
          <a:p>
            <a:pPr marL="0" indent="0" algn="just" eaLnBrk="1" hangingPunct="1"/>
            <a:r>
              <a:rPr lang="it-IT" sz="2400" dirty="0" smtClean="0">
                <a:latin typeface="Arial" pitchFamily="34" charset="0"/>
                <a:cs typeface="Arial" pitchFamily="34" charset="0"/>
              </a:rPr>
              <a:t>Data di inizio e durata del programma</a:t>
            </a:r>
          </a:p>
          <a:p>
            <a:pPr marL="0" indent="0" algn="just" eaLnBrk="1" hangingPunct="1"/>
            <a:r>
              <a:rPr lang="it-IT" sz="2400" dirty="0" smtClean="0">
                <a:latin typeface="Arial" pitchFamily="34" charset="0"/>
                <a:cs typeface="Arial" pitchFamily="34" charset="0"/>
              </a:rPr>
              <a:t>Docente (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faculty supervisor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faculty associate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) </a:t>
            </a:r>
            <a:br>
              <a:rPr lang="it-IT" sz="2400" dirty="0" smtClean="0"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latin typeface="Arial" pitchFamily="34" charset="0"/>
                <a:cs typeface="Arial" pitchFamily="34" charset="0"/>
              </a:rPr>
              <a:t> di riferimento</a:t>
            </a:r>
          </a:p>
          <a:p>
            <a:pPr marL="0" indent="0" algn="just" eaLnBrk="1" hangingPunct="1"/>
            <a:r>
              <a:rPr lang="it-IT" sz="2400" dirty="0" smtClean="0">
                <a:latin typeface="Arial" pitchFamily="34" charset="0"/>
                <a:cs typeface="Arial" pitchFamily="34" charset="0"/>
              </a:rPr>
              <a:t>Eventuali aiuti finanziari</a:t>
            </a:r>
          </a:p>
          <a:p>
            <a:pPr marL="0" indent="0" algn="just" eaLnBrk="1" hangingPunct="1"/>
            <a:r>
              <a:rPr lang="it-IT" sz="2400" dirty="0" smtClean="0">
                <a:latin typeface="Arial" pitchFamily="34" charset="0"/>
                <a:cs typeface="Arial" pitchFamily="34" charset="0"/>
              </a:rPr>
              <a:t>Eventuali facilitazioni logistiche e/o    </a:t>
            </a:r>
            <a:br>
              <a:rPr lang="it-IT" sz="2400" dirty="0" smtClean="0"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latin typeface="Arial" pitchFamily="34" charset="0"/>
                <a:cs typeface="Arial" pitchFamily="34" charset="0"/>
              </a:rPr>
              <a:t> accademiche</a:t>
            </a:r>
          </a:p>
          <a:p>
            <a:pPr marL="0" indent="0" algn="just" eaLnBrk="1" hangingPunct="1">
              <a:buFontTx/>
              <a:buNone/>
            </a:pPr>
            <a:endParaRPr lang="en-US" sz="2400" b="1" dirty="0" smtClean="0">
              <a:solidFill>
                <a:srgbClr val="000066"/>
              </a:solidFill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1143000" y="4953000"/>
            <a:ext cx="6629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600" b="1">
              <a:solidFill>
                <a:schemeClr val="folHlink"/>
              </a:solidFill>
              <a:latin typeface="Bookman Old Style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23528" y="1268760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FulbrightLogoBi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9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C07134F-F775-49CD-B73E-A1C68359ED56}" type="datetime1">
              <a:rPr lang="en-US" sz="1400" b="1">
                <a:solidFill>
                  <a:srgbClr val="000066"/>
                </a:solidFill>
              </a:rPr>
              <a:pPr/>
              <a:t>10/29/2013</a:t>
            </a:fld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3686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F0D0F70-56E6-42BB-880E-DD393E732D69}" type="slidenum">
              <a:rPr lang="en-US" sz="1400" b="1">
                <a:solidFill>
                  <a:srgbClr val="000066"/>
                </a:solidFill>
              </a:rPr>
              <a:pPr algn="r"/>
              <a:t>33</a:t>
            </a:fld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363272" cy="1124744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Insegnamento:  </a:t>
            </a:r>
            <a:r>
              <a:rPr lang="it-IT" sz="3600" b="1" i="1" dirty="0" smtClean="0">
                <a:latin typeface="Arial" pitchFamily="34" charset="0"/>
                <a:cs typeface="Arial" pitchFamily="34" charset="0"/>
              </a:rPr>
              <a:t>Fulbright FLTA Program</a:t>
            </a:r>
            <a:endParaRPr lang="en-US" sz="36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24744"/>
            <a:ext cx="8511480" cy="5256584"/>
          </a:xfrm>
        </p:spPr>
        <p:txBody>
          <a:bodyPr>
            <a:normAutofit fontScale="25000" lnSpcReduction="20000"/>
          </a:bodyPr>
          <a:lstStyle/>
          <a:p>
            <a:pPr marL="63500" indent="-63500">
              <a:lnSpc>
                <a:spcPct val="120000"/>
              </a:lnSpc>
              <a:buNone/>
              <a:tabLst>
                <a:tab pos="1828800" algn="l"/>
              </a:tabLst>
              <a:defRPr/>
            </a:pPr>
            <a:r>
              <a:rPr lang="it-IT" sz="8000" b="1" dirty="0" smtClean="0">
                <a:latin typeface="Arial" pitchFamily="34" charset="0"/>
                <a:cs typeface="Arial" pitchFamily="34" charset="0"/>
              </a:rPr>
              <a:t>4 Borse di studio Fulbright per assistentati all'insegnamento della lingua e cultura  presso college ed università negli USA</a:t>
            </a:r>
          </a:p>
          <a:p>
            <a:pPr marL="63500" indent="-63500">
              <a:lnSpc>
                <a:spcPct val="120000"/>
              </a:lnSpc>
              <a:buNone/>
              <a:tabLst>
                <a:tab pos="1828800" algn="l"/>
              </a:tabLst>
              <a:defRPr/>
            </a:pPr>
            <a:r>
              <a:rPr lang="it-IT" sz="8000" b="1" i="1" dirty="0" smtClean="0">
                <a:latin typeface="Arial" pitchFamily="34" charset="0"/>
                <a:cs typeface="Arial" pitchFamily="34" charset="0"/>
              </a:rPr>
              <a:t>Requisiti</a:t>
            </a:r>
          </a:p>
          <a:p>
            <a:pPr marL="63500" indent="-63500">
              <a:lnSpc>
                <a:spcPct val="120000"/>
              </a:lnSpc>
              <a:tabLst>
                <a:tab pos="1828800" algn="l"/>
              </a:tabLst>
              <a:defRPr/>
            </a:pPr>
            <a:r>
              <a:rPr lang="it-IT" sz="7200" dirty="0" smtClean="0">
                <a:latin typeface="Arial" pitchFamily="34" charset="0"/>
                <a:cs typeface="Arial" pitchFamily="34" charset="0"/>
              </a:rPr>
              <a:t> Massimo 29 anni  alla scadenza del concorso</a:t>
            </a:r>
          </a:p>
          <a:p>
            <a:pPr marL="63500" indent="-63500">
              <a:lnSpc>
                <a:spcPct val="120000"/>
              </a:lnSpc>
              <a:tabLst>
                <a:tab pos="1828800" algn="l"/>
              </a:tabLst>
              <a:defRPr/>
            </a:pPr>
            <a:r>
              <a:rPr lang="it-IT" sz="7200" dirty="0" smtClean="0">
                <a:latin typeface="Arial" pitchFamily="34" charset="0"/>
                <a:cs typeface="Arial" pitchFamily="34" charset="0"/>
              </a:rPr>
              <a:t> Laurea Triennale o Magistrale</a:t>
            </a:r>
          </a:p>
          <a:p>
            <a:pPr marL="63500" indent="-63500">
              <a:lnSpc>
                <a:spcPct val="120000"/>
              </a:lnSpc>
              <a:tabLst>
                <a:tab pos="1828800" algn="l"/>
              </a:tabLst>
              <a:defRPr/>
            </a:pPr>
            <a:r>
              <a:rPr lang="it-IT" sz="7200" dirty="0" smtClean="0">
                <a:latin typeface="Arial" pitchFamily="34" charset="0"/>
                <a:cs typeface="Arial" pitchFamily="34" charset="0"/>
              </a:rPr>
              <a:t> Esperienza di insegnamento lingua inglese e/o italiana (i.e. Tirocinio didattico)</a:t>
            </a:r>
          </a:p>
          <a:p>
            <a:pPr marL="63500" indent="-63500">
              <a:lnSpc>
                <a:spcPct val="120000"/>
              </a:lnSpc>
              <a:tabLst>
                <a:tab pos="1828800" algn="l"/>
              </a:tabLst>
              <a:defRPr/>
            </a:pPr>
            <a:r>
              <a:rPr lang="it-IT" sz="7200" dirty="0" smtClean="0">
                <a:latin typeface="Arial" pitchFamily="34" charset="0"/>
                <a:cs typeface="Arial" pitchFamily="34" charset="0"/>
              </a:rPr>
              <a:t> TOEFL 79-80</a:t>
            </a:r>
          </a:p>
          <a:p>
            <a:pPr marL="63500" indent="-63500">
              <a:lnSpc>
                <a:spcPct val="120000"/>
              </a:lnSpc>
              <a:buNone/>
              <a:tabLst>
                <a:tab pos="1828800" algn="l"/>
              </a:tabLst>
              <a:defRPr/>
            </a:pPr>
            <a:r>
              <a:rPr lang="it-IT" sz="7200" b="1" dirty="0" smtClean="0">
                <a:latin typeface="Arial" pitchFamily="34" charset="0"/>
                <a:cs typeface="Arial" pitchFamily="34" charset="0"/>
              </a:rPr>
              <a:t>Benefit</a:t>
            </a:r>
          </a:p>
          <a:p>
            <a:pPr marL="63500" indent="-63500">
              <a:lnSpc>
                <a:spcPct val="120000"/>
              </a:lnSpc>
              <a:tabLst>
                <a:tab pos="1828800" algn="l"/>
              </a:tabLst>
              <a:defRPr/>
            </a:pPr>
            <a:r>
              <a:rPr lang="it-IT" sz="7200" b="1" dirty="0" smtClean="0">
                <a:latin typeface="Arial" pitchFamily="34" charset="0"/>
                <a:cs typeface="Arial" pitchFamily="34" charset="0"/>
              </a:rPr>
              <a:t> 5,400 $</a:t>
            </a:r>
            <a:r>
              <a:rPr lang="it-IT" sz="7200" dirty="0" smtClean="0">
                <a:latin typeface="Arial" pitchFamily="34" charset="0"/>
                <a:cs typeface="Arial" pitchFamily="34" charset="0"/>
              </a:rPr>
              <a:t> contributo spese di soggiorno</a:t>
            </a:r>
          </a:p>
          <a:p>
            <a:pPr marL="63500" indent="-63500">
              <a:lnSpc>
                <a:spcPct val="120000"/>
              </a:lnSpc>
              <a:tabLst>
                <a:tab pos="1828800" algn="l"/>
              </a:tabLst>
              <a:defRPr/>
            </a:pPr>
            <a:r>
              <a:rPr lang="it-IT" sz="7200" dirty="0" smtClean="0">
                <a:latin typeface="Arial" pitchFamily="34" charset="0"/>
                <a:cs typeface="Arial" pitchFamily="34" charset="0"/>
              </a:rPr>
              <a:t> sitpendio mensile </a:t>
            </a:r>
            <a:r>
              <a:rPr lang="it-IT" sz="7200" b="1" dirty="0" smtClean="0">
                <a:latin typeface="Arial" pitchFamily="34" charset="0"/>
                <a:cs typeface="Arial" pitchFamily="34" charset="0"/>
              </a:rPr>
              <a:t>200 $ - 500 $</a:t>
            </a:r>
          </a:p>
          <a:p>
            <a:pPr marL="63500" indent="-63500">
              <a:lnSpc>
                <a:spcPct val="120000"/>
              </a:lnSpc>
              <a:tabLst>
                <a:tab pos="1828800" algn="l"/>
              </a:tabLst>
              <a:defRPr/>
            </a:pPr>
            <a:r>
              <a:rPr lang="it-IT" sz="7200" dirty="0" smtClean="0">
                <a:latin typeface="Arial" pitchFamily="34" charset="0"/>
                <a:cs typeface="Arial" pitchFamily="34" charset="0"/>
              </a:rPr>
              <a:t> copertura parziale/totale costi </a:t>
            </a:r>
            <a:r>
              <a:rPr lang="it-IT" sz="7200" b="1" dirty="0" smtClean="0">
                <a:latin typeface="Arial" pitchFamily="34" charset="0"/>
                <a:cs typeface="Arial" pitchFamily="34" charset="0"/>
              </a:rPr>
              <a:t>vitto &amp; alloggio </a:t>
            </a:r>
            <a:r>
              <a:rPr lang="it-IT" sz="7200" dirty="0" smtClean="0">
                <a:latin typeface="Arial" pitchFamily="34" charset="0"/>
                <a:cs typeface="Arial" pitchFamily="34" charset="0"/>
              </a:rPr>
              <a:t>campus</a:t>
            </a:r>
          </a:p>
          <a:p>
            <a:pPr marL="63500" indent="-63500">
              <a:lnSpc>
                <a:spcPct val="120000"/>
              </a:lnSpc>
              <a:buNone/>
              <a:tabLst>
                <a:tab pos="1828800" algn="l"/>
              </a:tabLst>
              <a:defRPr/>
            </a:pPr>
            <a:r>
              <a:rPr lang="it-IT" sz="7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7200" dirty="0" smtClean="0">
                <a:latin typeface="Arial" pitchFamily="34" charset="0"/>
                <a:cs typeface="Arial" pitchFamily="34" charset="0"/>
              </a:rPr>
            </a:br>
            <a:endParaRPr lang="it-IT" sz="7200" dirty="0" smtClean="0">
              <a:latin typeface="Arial" pitchFamily="34" charset="0"/>
              <a:cs typeface="Arial" pitchFamily="34" charset="0"/>
            </a:endParaRPr>
          </a:p>
          <a:p>
            <a:pPr marL="2692400" lvl="1" indent="0">
              <a:lnSpc>
                <a:spcPct val="80000"/>
              </a:lnSpc>
              <a:buFontTx/>
              <a:buNone/>
              <a:tabLst>
                <a:tab pos="1828800" algn="l"/>
              </a:tabLst>
              <a:defRPr/>
            </a:pPr>
            <a:endParaRPr lang="it-IT" sz="1800" b="1" i="1" dirty="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500" indent="-63500" algn="ctr">
              <a:lnSpc>
                <a:spcPct val="70000"/>
              </a:lnSpc>
              <a:buFontTx/>
              <a:buNone/>
              <a:tabLst>
                <a:tab pos="1828800" algn="l"/>
              </a:tabLst>
              <a:defRPr/>
            </a:pPr>
            <a:endParaRPr lang="it-IT" sz="20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6237312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 luglio 2014, a.a</a:t>
            </a:r>
            <a:r>
              <a:rPr lang="it-IT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2015-2016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51520" y="980728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 descr="FulbrightLogoBi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237312"/>
            <a:ext cx="1403648" cy="444818"/>
          </a:xfrm>
          <a:prstGeom prst="rect">
            <a:avLst/>
          </a:prstGeom>
        </p:spPr>
      </p:pic>
      <p:pic>
        <p:nvPicPr>
          <p:cNvPr id="9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C07134F-F775-49CD-B73E-A1C68359ED56}" type="datetime1">
              <a:rPr lang="en-US" sz="1400" b="1">
                <a:solidFill>
                  <a:srgbClr val="000066"/>
                </a:solidFill>
              </a:rPr>
              <a:pPr/>
              <a:t>10/29/2013</a:t>
            </a:fld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3686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F0D0F70-56E6-42BB-880E-DD393E732D69}" type="slidenum">
              <a:rPr lang="en-US" sz="1400" b="1">
                <a:solidFill>
                  <a:srgbClr val="000066"/>
                </a:solidFill>
              </a:rPr>
              <a:pPr algn="r"/>
              <a:t>34</a:t>
            </a:fld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543800" cy="9906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Incarichi di insegnamento:     </a:t>
            </a:r>
            <a:r>
              <a:rPr lang="it-IT" sz="3600" b="1" i="1" dirty="0" smtClean="0">
                <a:latin typeface="Arial" pitchFamily="34" charset="0"/>
                <a:cs typeface="Arial" pitchFamily="34" charset="0"/>
              </a:rPr>
              <a:t>Fulbright Chairs</a:t>
            </a:r>
            <a:endParaRPr lang="en-US" sz="36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511480" cy="3733800"/>
          </a:xfrm>
        </p:spPr>
        <p:txBody>
          <a:bodyPr>
            <a:normAutofit fontScale="25000" lnSpcReduction="20000"/>
          </a:bodyPr>
          <a:lstStyle/>
          <a:p>
            <a:pPr marL="63500" indent="-63500">
              <a:lnSpc>
                <a:spcPct val="120000"/>
              </a:lnSpc>
              <a:tabLst>
                <a:tab pos="1828800" algn="l"/>
              </a:tabLst>
              <a:defRPr/>
            </a:pPr>
            <a:r>
              <a:rPr lang="it-IT" sz="8000" b="1" dirty="0" smtClean="0">
                <a:latin typeface="Arial" pitchFamily="34" charset="0"/>
                <a:cs typeface="Arial" pitchFamily="34" charset="0"/>
              </a:rPr>
              <a:t>5 Incarichi di insegnamento Fulbright  </a:t>
            </a:r>
            <a:r>
              <a:rPr lang="it-IT" sz="7200" dirty="0" smtClean="0">
                <a:latin typeface="Arial" pitchFamily="34" charset="0"/>
                <a:cs typeface="Arial" pitchFamily="34" charset="0"/>
              </a:rPr>
              <a:t>di 3-5 mesi  in studi italiani nell’ambito delle discipline Umanistiche e Sociali presso:   </a:t>
            </a:r>
            <a:endParaRPr lang="it-IT" sz="7200" i="1" dirty="0" smtClean="0">
              <a:latin typeface="Arial" pitchFamily="34" charset="0"/>
              <a:cs typeface="Arial" pitchFamily="34" charset="0"/>
            </a:endParaRPr>
          </a:p>
          <a:p>
            <a:pPr marL="63500" indent="-63500">
              <a:lnSpc>
                <a:spcPct val="120000"/>
              </a:lnSpc>
              <a:buFont typeface="Wingdings" pitchFamily="2" charset="2"/>
              <a:buChar char="ü"/>
              <a:tabLst>
                <a:tab pos="1828800" algn="l"/>
              </a:tabLst>
              <a:defRPr/>
            </a:pPr>
            <a:r>
              <a:rPr lang="it-IT" sz="7200" i="1" dirty="0" smtClean="0">
                <a:latin typeface="Arial" pitchFamily="34" charset="0"/>
                <a:cs typeface="Arial" pitchFamily="34" charset="0"/>
              </a:rPr>
              <a:t>     Georgetown University</a:t>
            </a:r>
          </a:p>
          <a:p>
            <a:pPr marL="63500" indent="-63500" eaLnBrk="1" hangingPunct="1">
              <a:lnSpc>
                <a:spcPct val="120000"/>
              </a:lnSpc>
              <a:buFont typeface="Wingdings" pitchFamily="2" charset="2"/>
              <a:buChar char="ü"/>
              <a:tabLst>
                <a:tab pos="1828800" algn="l"/>
              </a:tabLst>
              <a:defRPr/>
            </a:pPr>
            <a:r>
              <a:rPr lang="it-IT" sz="7200" i="1" dirty="0" smtClean="0">
                <a:latin typeface="Arial" pitchFamily="34" charset="0"/>
                <a:cs typeface="Arial" pitchFamily="34" charset="0"/>
              </a:rPr>
              <a:t>     University of Chicago</a:t>
            </a:r>
          </a:p>
          <a:p>
            <a:pPr marL="63500" indent="-63500" eaLnBrk="1" hangingPunct="1">
              <a:lnSpc>
                <a:spcPct val="120000"/>
              </a:lnSpc>
              <a:buFont typeface="Wingdings" pitchFamily="2" charset="2"/>
              <a:buChar char="ü"/>
              <a:tabLst>
                <a:tab pos="1828800" algn="l"/>
              </a:tabLst>
              <a:defRPr/>
            </a:pPr>
            <a:r>
              <a:rPr lang="it-IT" sz="7200" i="1" dirty="0" smtClean="0">
                <a:latin typeface="Arial" pitchFamily="34" charset="0"/>
                <a:cs typeface="Arial" pitchFamily="34" charset="0"/>
              </a:rPr>
              <a:t>     University of Notre Dame</a:t>
            </a:r>
          </a:p>
          <a:p>
            <a:pPr marL="63500" indent="-63500" eaLnBrk="1" hangingPunct="1">
              <a:lnSpc>
                <a:spcPct val="120000"/>
              </a:lnSpc>
              <a:buFont typeface="Wingdings" pitchFamily="2" charset="2"/>
              <a:buChar char="ü"/>
              <a:tabLst>
                <a:tab pos="1828800" algn="l"/>
              </a:tabLst>
              <a:defRPr/>
            </a:pPr>
            <a:r>
              <a:rPr lang="it-IT" sz="7200" i="1" dirty="0" smtClean="0">
                <a:latin typeface="Arial" pitchFamily="34" charset="0"/>
                <a:cs typeface="Arial" pitchFamily="34" charset="0"/>
              </a:rPr>
              <a:t>     University of  Pittsburgh</a:t>
            </a:r>
          </a:p>
          <a:p>
            <a:pPr marL="63500" indent="-63500" eaLnBrk="1" hangingPunct="1">
              <a:lnSpc>
                <a:spcPct val="120000"/>
              </a:lnSpc>
              <a:buFont typeface="Wingdings" pitchFamily="2" charset="2"/>
              <a:buChar char="ü"/>
              <a:tabLst>
                <a:tab pos="1828800" algn="l"/>
              </a:tabLst>
              <a:defRPr/>
            </a:pPr>
            <a:r>
              <a:rPr lang="it-IT" sz="7200" i="1" dirty="0" smtClean="0">
                <a:latin typeface="Arial" pitchFamily="34" charset="0"/>
                <a:cs typeface="Arial" pitchFamily="34" charset="0"/>
              </a:rPr>
              <a:t>     Northwestern University</a:t>
            </a:r>
            <a:br>
              <a:rPr lang="it-IT" sz="7200" i="1" dirty="0" smtClean="0">
                <a:latin typeface="Arial" pitchFamily="34" charset="0"/>
                <a:cs typeface="Arial" pitchFamily="34" charset="0"/>
              </a:rPr>
            </a:br>
            <a:r>
              <a:rPr lang="it-IT" sz="72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7200" i="1" dirty="0" smtClean="0">
                <a:latin typeface="Arial" pitchFamily="34" charset="0"/>
                <a:cs typeface="Arial" pitchFamily="34" charset="0"/>
              </a:rPr>
            </a:br>
            <a:r>
              <a:rPr lang="it-IT" sz="7200" b="1" dirty="0" smtClean="0">
                <a:latin typeface="Arial" pitchFamily="34" charset="0"/>
                <a:cs typeface="Arial" pitchFamily="34" charset="0"/>
              </a:rPr>
              <a:t>Docenti universitari di prima o seconda fascia  </a:t>
            </a:r>
            <a:br>
              <a:rPr lang="it-IT" sz="7200" b="1" dirty="0" smtClean="0">
                <a:latin typeface="Arial" pitchFamily="34" charset="0"/>
                <a:cs typeface="Arial" pitchFamily="34" charset="0"/>
              </a:rPr>
            </a:br>
            <a:r>
              <a:rPr lang="it-IT" sz="7200" b="1" dirty="0" smtClean="0">
                <a:latin typeface="Arial" pitchFamily="34" charset="0"/>
                <a:cs typeface="Arial" pitchFamily="34" charset="0"/>
              </a:rPr>
              <a:t>ricercatori   confermati a tempo indeterminato con affidamento didattico</a:t>
            </a:r>
            <a:r>
              <a:rPr lang="it-IT" sz="7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7200" dirty="0" smtClean="0">
                <a:latin typeface="Arial" pitchFamily="34" charset="0"/>
                <a:cs typeface="Arial" pitchFamily="34" charset="0"/>
              </a:rPr>
            </a:br>
            <a:endParaRPr lang="it-IT" sz="7200" dirty="0" smtClean="0">
              <a:latin typeface="Arial" pitchFamily="34" charset="0"/>
              <a:cs typeface="Arial" pitchFamily="34" charset="0"/>
            </a:endParaRPr>
          </a:p>
          <a:p>
            <a:pPr marL="63500" indent="-63500" algn="ctr" eaLnBrk="1" hangingPunct="1">
              <a:lnSpc>
                <a:spcPct val="120000"/>
              </a:lnSpc>
              <a:buFontTx/>
              <a:buNone/>
              <a:tabLst>
                <a:tab pos="1828800" algn="l"/>
              </a:tabLst>
              <a:defRPr/>
            </a:pPr>
            <a:r>
              <a:rPr lang="it-IT" sz="7200" dirty="0" smtClean="0">
                <a:latin typeface="Arial" pitchFamily="34" charset="0"/>
                <a:cs typeface="Arial" pitchFamily="34" charset="0"/>
              </a:rPr>
              <a:t>Entità della borsa compresa tra $ 18,000 e $ 24,000</a:t>
            </a:r>
          </a:p>
          <a:p>
            <a:pPr marL="2692400" lvl="1" indent="0">
              <a:lnSpc>
                <a:spcPct val="80000"/>
              </a:lnSpc>
              <a:buFontTx/>
              <a:buNone/>
              <a:tabLst>
                <a:tab pos="1828800" algn="l"/>
              </a:tabLst>
              <a:defRPr/>
            </a:pPr>
            <a:endParaRPr lang="it-IT" sz="1800" b="1" i="1" dirty="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500" indent="-63500" algn="ctr">
              <a:lnSpc>
                <a:spcPct val="70000"/>
              </a:lnSpc>
              <a:buFontTx/>
              <a:buNone/>
              <a:tabLst>
                <a:tab pos="1828800" algn="l"/>
              </a:tabLst>
              <a:defRPr/>
            </a:pPr>
            <a:endParaRPr lang="it-IT" sz="20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6237312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Scadenza </a:t>
            </a:r>
            <a:r>
              <a:rPr lang="it-IT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ott. 2013 – febb 2014 </a:t>
            </a:r>
            <a:r>
              <a:rPr lang="it-IT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a.a. </a:t>
            </a:r>
            <a:r>
              <a:rPr lang="it-IT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2014-2015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51520" y="141277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 descr="FulbrightLogoBi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237312"/>
            <a:ext cx="1403648" cy="4448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1430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Contatti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4752528"/>
          </a:xfrm>
        </p:spPr>
        <p:txBody>
          <a:bodyPr numCol="1" anchor="t">
            <a:noAutofit/>
          </a:bodyPr>
          <a:lstStyle/>
          <a:p>
            <a:pPr>
              <a:buNone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Commissione per gli Scambi Culturali  fra l’Italia e  gli Stati Uniti </a:t>
            </a:r>
          </a:p>
          <a:p>
            <a:pPr algn="ctr">
              <a:buNone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(The U.S. - Italy Fulbright Commission)</a:t>
            </a:r>
            <a:r>
              <a:rPr lang="it-IT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1800" b="1" dirty="0" smtClean="0">
                <a:latin typeface="Arial" pitchFamily="34" charset="0"/>
                <a:cs typeface="Arial" pitchFamily="34" charset="0"/>
              </a:rPr>
            </a:br>
            <a:r>
              <a:rPr lang="it-IT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1800" b="1" dirty="0" smtClean="0">
                <a:latin typeface="Arial" pitchFamily="34" charset="0"/>
                <a:cs typeface="Arial" pitchFamily="34" charset="0"/>
              </a:rPr>
            </a:br>
            <a:r>
              <a:rPr lang="it-IT" b="1" dirty="0" smtClean="0">
                <a:latin typeface="Arial" pitchFamily="34" charset="0"/>
                <a:cs typeface="Arial" pitchFamily="34" charset="0"/>
              </a:rPr>
              <a:t>www.fulbright.it</a:t>
            </a:r>
          </a:p>
          <a:p>
            <a:pPr algn="ctr">
              <a:lnSpc>
                <a:spcPct val="150000"/>
              </a:lnSpc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it-IT" sz="1900" dirty="0" smtClean="0">
                <a:latin typeface="Arial" pitchFamily="34" charset="0"/>
                <a:cs typeface="Arial" pitchFamily="34" charset="0"/>
              </a:rPr>
              <a:t>facebook.com/FulbrightCommissionItaly</a:t>
            </a:r>
          </a:p>
          <a:p>
            <a:pPr algn="ctr">
              <a:lnSpc>
                <a:spcPct val="150000"/>
              </a:lnSpc>
              <a:buNone/>
            </a:pPr>
            <a:r>
              <a:rPr lang="it-IT" sz="1900" dirty="0" smtClean="0">
                <a:latin typeface="Arial" pitchFamily="34" charset="0"/>
                <a:cs typeface="Arial" pitchFamily="34" charset="0"/>
              </a:rPr>
              <a:t>         twitter.com/fulbrightitalia</a:t>
            </a:r>
          </a:p>
          <a:p>
            <a:pPr algn="ctr">
              <a:lnSpc>
                <a:spcPct val="150000"/>
              </a:lnSpc>
              <a:buNone/>
            </a:pPr>
            <a:r>
              <a:rPr lang="it-IT" sz="1900" dirty="0" smtClean="0">
                <a:latin typeface="Arial" pitchFamily="34" charset="0"/>
                <a:cs typeface="Arial" pitchFamily="34" charset="0"/>
              </a:rPr>
              <a:t>         fulbrightcommissionitaly.blogspot.com</a:t>
            </a:r>
          </a:p>
          <a:p>
            <a:pPr algn="ctr">
              <a:lnSpc>
                <a:spcPct val="150000"/>
              </a:lnSpc>
              <a:buNone/>
            </a:pPr>
            <a:r>
              <a:rPr lang="it-IT" sz="1900" dirty="0" smtClean="0">
                <a:latin typeface="Arial" pitchFamily="34" charset="0"/>
                <a:cs typeface="Arial" pitchFamily="34" charset="0"/>
              </a:rPr>
              <a:t>          szinani@fulbright.it </a:t>
            </a:r>
          </a:p>
          <a:p>
            <a:pPr algn="ctr">
              <a:lnSpc>
                <a:spcPct val="150000"/>
              </a:lnSpc>
              <a:buNone/>
            </a:pPr>
            <a:r>
              <a:rPr lang="it-IT" sz="1900" dirty="0" smtClean="0">
                <a:latin typeface="Arial" pitchFamily="34" charset="0"/>
                <a:cs typeface="Arial" pitchFamily="34" charset="0"/>
              </a:rPr>
              <a:t>          tel 06 – 48.88.211 </a:t>
            </a:r>
          </a:p>
          <a:p>
            <a:pPr algn="ctr">
              <a:lnSpc>
                <a:spcPct val="150000"/>
              </a:lnSpc>
              <a:buNone/>
            </a:pPr>
            <a:r>
              <a:rPr lang="it-IT" sz="1900" dirty="0" smtClean="0">
                <a:latin typeface="Arial" pitchFamily="34" charset="0"/>
                <a:cs typeface="Arial" pitchFamily="34" charset="0"/>
              </a:rPr>
              <a:t>          Via Castelfidardo 8, Roma</a:t>
            </a:r>
          </a:p>
          <a:p>
            <a:pPr algn="ctr">
              <a:buNone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endParaRPr lang="it-IT" sz="3200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FulbrightLogoBi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9" name="Picture 8" descr="f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348880"/>
            <a:ext cx="432048" cy="432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t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996952"/>
            <a:ext cx="439903" cy="432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blo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3573016"/>
            <a:ext cx="432048" cy="432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23528" y="980728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00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6"/>
          <p:cNvSpPr txBox="1">
            <a:spLocks noChangeArrowheads="1"/>
          </p:cNvSpPr>
          <p:nvPr/>
        </p:nvSpPr>
        <p:spPr bwMode="auto">
          <a:xfrm>
            <a:off x="1115616" y="1484784"/>
            <a:ext cx="6934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Domande?</a:t>
            </a:r>
            <a:r>
              <a:rPr lang="it-IT" sz="4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4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t-IT" sz="4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4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info@fulbright.it</a:t>
            </a:r>
          </a:p>
          <a:p>
            <a:pPr algn="ctr">
              <a:spcBef>
                <a:spcPct val="50000"/>
              </a:spcBef>
            </a:pPr>
            <a:endParaRPr lang="en-US" sz="4400" b="1" i="1" dirty="0">
              <a:solidFill>
                <a:srgbClr val="000066"/>
              </a:solidFill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323528" y="285293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FulbrightLogoBianc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88640"/>
            <a:ext cx="3239960" cy="1028559"/>
          </a:xfrm>
          <a:prstGeom prst="rect">
            <a:avLst/>
          </a:prstGeom>
        </p:spPr>
      </p:pic>
      <p:pic>
        <p:nvPicPr>
          <p:cNvPr id="5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92751"/>
            <a:ext cx="2699792" cy="17652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33536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it-IT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Commissione per gli Scambi Culturali fra l’Italia e gli Stati Uniti  The U.S. – Italy Fulbright Commission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229600" cy="35052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400" dirty="0" smtClean="0">
                <a:latin typeface="Arial" pitchFamily="34" charset="0"/>
                <a:cs typeface="Arial" pitchFamily="34" charset="0"/>
              </a:rPr>
              <a:t>Opera in Italia dal 1948</a:t>
            </a:r>
          </a:p>
          <a:p>
            <a:pPr eaLnBrk="1" hangingPunct="1"/>
            <a:r>
              <a:rPr lang="it-IT" sz="2400" dirty="0" smtClean="0">
                <a:latin typeface="Arial" pitchFamily="34" charset="0"/>
                <a:cs typeface="Arial" pitchFamily="34" charset="0"/>
              </a:rPr>
              <a:t>Opera su base binazionale con finanziamenti erogati dal Governo statunitense ed italiano</a:t>
            </a:r>
          </a:p>
          <a:p>
            <a:pPr eaLnBrk="1" hangingPunct="1"/>
            <a:r>
              <a:rPr lang="it-IT" sz="2400" dirty="0" smtClean="0">
                <a:latin typeface="Arial" pitchFamily="34" charset="0"/>
                <a:cs typeface="Arial" pitchFamily="34" charset="0"/>
              </a:rPr>
              <a:t>Assegna borse di studio a cittadini italiani e statunitensi</a:t>
            </a:r>
          </a:p>
          <a:p>
            <a:pPr eaLnBrk="1" hangingPunct="1"/>
            <a:r>
              <a:rPr lang="it-IT" sz="2400" dirty="0" smtClean="0">
                <a:latin typeface="Arial" pitchFamily="34" charset="0"/>
                <a:cs typeface="Arial" pitchFamily="34" charset="0"/>
              </a:rPr>
              <a:t>Servizio Informazioni Fulbright sul sistema educativo italiano e statunitense supportato da EducationUSA</a:t>
            </a:r>
          </a:p>
          <a:p>
            <a:pPr eaLnBrk="1" hangingPunct="1"/>
            <a:endParaRPr lang="it-IT" sz="2400" b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eaLnBrk="1" hangingPunct="1"/>
            <a:endParaRPr lang="it-IT" sz="2400" b="1" dirty="0" smtClean="0">
              <a:solidFill>
                <a:srgbClr val="000066"/>
              </a:solidFill>
            </a:endParaRPr>
          </a:p>
        </p:txBody>
      </p:sp>
      <p:pic>
        <p:nvPicPr>
          <p:cNvPr id="8" name="Picture 7" descr="ministero_Sviluppo_e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653136"/>
            <a:ext cx="1027375" cy="1152128"/>
          </a:xfrm>
          <a:prstGeom prst="rect">
            <a:avLst/>
          </a:prstGeom>
        </p:spPr>
      </p:pic>
      <p:pic>
        <p:nvPicPr>
          <p:cNvPr id="9" name="Picture 7" descr="usdepst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653136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ulbrightLogoBianc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23528" y="141277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5"/>
          <p:cNvSpPr txBox="1">
            <a:spLocks noChangeArrowheads="1"/>
          </p:cNvSpPr>
          <p:nvPr/>
        </p:nvSpPr>
        <p:spPr bwMode="auto">
          <a:xfrm>
            <a:off x="3352800" y="1676400"/>
            <a:ext cx="56116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Incrementare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comprensione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reciproca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cittadini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degli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Uniti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cittadini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altre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nazioni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attraverso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scambi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culturali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ovvero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esperienze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studio,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ricerca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insegnamento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borsisti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Fulbright.</a:t>
            </a:r>
          </a:p>
        </p:txBody>
      </p:sp>
      <p:sp>
        <p:nvSpPr>
          <p:cNvPr id="111664" name="Text Box 48"/>
          <p:cNvSpPr txBox="1">
            <a:spLocks noChangeArrowheads="1"/>
          </p:cNvSpPr>
          <p:nvPr/>
        </p:nvSpPr>
        <p:spPr bwMode="auto">
          <a:xfrm>
            <a:off x="381000" y="304800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Obiettivi del Programma Fulbright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Text Box 54"/>
          <p:cNvSpPr txBox="1">
            <a:spLocks noChangeArrowheads="1"/>
          </p:cNvSpPr>
          <p:nvPr/>
        </p:nvSpPr>
        <p:spPr bwMode="auto">
          <a:xfrm>
            <a:off x="533400" y="4572000"/>
            <a:ext cx="2590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Bookman Old Style" pitchFamily="18" charset="0"/>
              </a:rPr>
              <a:t>Senator J. William Fulbright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 sz="1400" b="1" dirty="0">
                <a:solidFill>
                  <a:schemeClr val="bg1"/>
                </a:solidFill>
                <a:latin typeface="Bookman Old Style" pitchFamily="18" charset="0"/>
              </a:rPr>
              <a:t>1905 - 1995</a:t>
            </a:r>
            <a:endParaRPr lang="en-US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8439" name="Picture 56" descr="Fulbright Por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1520" y="1628800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FulbrightLogoBian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10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2048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 b="1" dirty="0">
              <a:solidFill>
                <a:srgbClr val="000066"/>
              </a:solidFill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it-IT" sz="3600" dirty="0" smtClean="0">
                <a:latin typeface="Arial" pitchFamily="34" charset="0"/>
                <a:cs typeface="Arial" pitchFamily="34" charset="0"/>
              </a:rPr>
              <a:t>Attività della Commissione Fulbright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367464" cy="28956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Borse di Studio Fulbright per cittadini italiani e statunitensi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Servizio Informazioni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Organizzazione di incontri e seminari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Collaborazione con università italiane e statunitensi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23528" y="141277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 descr="FulbrightLogoBi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11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8830" y="5533850"/>
            <a:ext cx="2025170" cy="13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EducationUSA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39208"/>
          </a:xfrm>
        </p:spPr>
        <p:txBody>
          <a:bodyPr>
            <a:normAutofit/>
          </a:bodyPr>
          <a:lstStyle/>
          <a:p>
            <a:endParaRPr lang="en-US" sz="1800" b="1" i="1" u="sng" dirty="0" smtClean="0">
              <a:solidFill>
                <a:srgbClr val="990033"/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Network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oltre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uffici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mondo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supportati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dallo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U.S. Department of State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Mission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Promuovere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Sistema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Educativo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statunitens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fornendo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informazioni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obiettive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imparziali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accurate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istituzioni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percorsi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 studio.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www.educationusa.state.gov </a:t>
            </a: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www.facebook.com/EducationUSA </a:t>
            </a: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www.twitter.com/EdUSAupdates    </a:t>
            </a:r>
            <a:r>
              <a:rPr lang="en-US" sz="1800" b="1" dirty="0" smtClean="0">
                <a:solidFill>
                  <a:srgbClr val="000066"/>
                </a:solidFill>
                <a:latin typeface="Bookman Old Style" pitchFamily="18" charset="0"/>
              </a:rPr>
              <a:t/>
            </a:r>
            <a:br>
              <a:rPr lang="en-US" sz="1800" b="1" dirty="0" smtClean="0">
                <a:solidFill>
                  <a:srgbClr val="000066"/>
                </a:solidFill>
                <a:latin typeface="Bookman Old Style" pitchFamily="18" charset="0"/>
              </a:rPr>
            </a:br>
            <a:endParaRPr lang="en-US" sz="1800" b="1" dirty="0" smtClean="0">
              <a:solidFill>
                <a:srgbClr val="000066"/>
              </a:solidFill>
              <a:latin typeface="Bookman Old Style" pitchFamily="18" charset="0"/>
            </a:endParaRPr>
          </a:p>
        </p:txBody>
      </p:sp>
      <p:pic>
        <p:nvPicPr>
          <p:cNvPr id="5127" name="Picture 6" descr="untitl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3864" y="4005064"/>
            <a:ext cx="4698616" cy="259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ulbrightLogoBi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877272"/>
            <a:ext cx="2499478" cy="792088"/>
          </a:xfrm>
          <a:prstGeom prst="rect">
            <a:avLst/>
          </a:prstGeom>
        </p:spPr>
      </p:pic>
      <p:pic>
        <p:nvPicPr>
          <p:cNvPr id="1026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2025170" cy="1324150"/>
          </a:xfrm>
          <a:prstGeom prst="rect">
            <a:avLst/>
          </a:prstGeom>
          <a:noFill/>
        </p:spPr>
      </p:pic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251520" y="1412776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Attività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Servizi offerti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061048"/>
          </a:xfrm>
        </p:spPr>
        <p:txBody>
          <a:bodyPr>
            <a:normAutofit/>
          </a:bodyPr>
          <a:lstStyle/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Informazioni via telefono, skype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Informazioni via email 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Webinar on line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Appuntamenti individuali</a:t>
            </a:r>
          </a:p>
        </p:txBody>
      </p:sp>
      <p:pic>
        <p:nvPicPr>
          <p:cNvPr id="9" name="Picture 8" descr="FulbrightLogoBi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733256"/>
            <a:ext cx="2499478" cy="792088"/>
          </a:xfrm>
          <a:prstGeom prst="rect">
            <a:avLst/>
          </a:prstGeom>
        </p:spPr>
      </p:pic>
      <p:pic>
        <p:nvPicPr>
          <p:cNvPr id="10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373216"/>
            <a:ext cx="1999280" cy="1307222"/>
          </a:xfrm>
          <a:prstGeom prst="rect">
            <a:avLst/>
          </a:prstGeom>
          <a:noFill/>
        </p:spPr>
      </p:pic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04800" y="1524000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Guida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allo Studio negli Stati Uniti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601816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  <a:buNone/>
            </a:pPr>
            <a:endParaRPr lang="it-IT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buNone/>
            </a:pPr>
            <a:endParaRPr lang="it-IT" sz="9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it-IT" sz="96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9600" b="1" u="sng" dirty="0" smtClean="0">
                <a:latin typeface="Arial" pitchFamily="34" charset="0"/>
                <a:cs typeface="Arial" pitchFamily="34" charset="0"/>
              </a:rPr>
            </a:br>
            <a:r>
              <a:rPr lang="it-IT" sz="11200" b="1" u="sng" dirty="0" smtClean="0">
                <a:latin typeface="Arial" pitchFamily="34" charset="0"/>
                <a:cs typeface="Arial" pitchFamily="34" charset="0"/>
              </a:rPr>
              <a:t>www.fulbright.it</a:t>
            </a:r>
            <a:endParaRPr lang="it-IT" sz="11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it-IT" sz="9600" b="1" dirty="0" smtClean="0">
                <a:latin typeface="Arial" pitchFamily="34" charset="0"/>
                <a:cs typeface="Arial" pitchFamily="34" charset="0"/>
              </a:rPr>
              <a:t>Undergraduate Programs</a:t>
            </a:r>
          </a:p>
          <a:p>
            <a:pPr algn="ctr">
              <a:lnSpc>
                <a:spcPct val="120000"/>
              </a:lnSpc>
              <a:buNone/>
            </a:pPr>
            <a:r>
              <a:rPr lang="it-IT" sz="9600" b="1" dirty="0" smtClean="0">
                <a:latin typeface="Arial" pitchFamily="34" charset="0"/>
                <a:cs typeface="Arial" pitchFamily="34" charset="0"/>
              </a:rPr>
              <a:t>Graduate Programs</a:t>
            </a:r>
          </a:p>
          <a:p>
            <a:pPr algn="ctr">
              <a:lnSpc>
                <a:spcPct val="120000"/>
              </a:lnSpc>
              <a:buNone/>
            </a:pPr>
            <a:r>
              <a:rPr lang="it-IT" sz="9600" b="1" dirty="0" smtClean="0">
                <a:latin typeface="Arial" pitchFamily="34" charset="0"/>
                <a:cs typeface="Arial" pitchFamily="34" charset="0"/>
              </a:rPr>
              <a:t> Summer Programs</a:t>
            </a:r>
          </a:p>
          <a:p>
            <a:pPr algn="ctr">
              <a:lnSpc>
                <a:spcPct val="120000"/>
              </a:lnSpc>
              <a:buNone/>
            </a:pPr>
            <a:r>
              <a:rPr lang="it-IT" sz="9600" b="1" dirty="0" smtClean="0">
                <a:latin typeface="Arial" pitchFamily="34" charset="0"/>
                <a:cs typeface="Arial" pitchFamily="34" charset="0"/>
              </a:rPr>
              <a:t>  Internship Programs</a:t>
            </a:r>
          </a:p>
          <a:p>
            <a:pPr algn="ctr">
              <a:lnSpc>
                <a:spcPct val="120000"/>
              </a:lnSpc>
              <a:buNone/>
            </a:pPr>
            <a:r>
              <a:rPr lang="it-IT" sz="9600" b="1" dirty="0" smtClean="0">
                <a:latin typeface="Arial" pitchFamily="34" charset="0"/>
                <a:cs typeface="Arial" pitchFamily="34" charset="0"/>
              </a:rPr>
              <a:t> Corsi di lingua inglese</a:t>
            </a:r>
          </a:p>
          <a:p>
            <a:pPr algn="ctr">
              <a:lnSpc>
                <a:spcPct val="120000"/>
              </a:lnSpc>
              <a:buNone/>
            </a:pPr>
            <a:r>
              <a:rPr lang="it-IT" sz="9600" b="1" dirty="0" smtClean="0">
                <a:latin typeface="Arial" pitchFamily="34" charset="0"/>
                <a:cs typeface="Arial" pitchFamily="34" charset="0"/>
              </a:rPr>
              <a:t>Financial Aid Opportunities</a:t>
            </a:r>
          </a:p>
          <a:p>
            <a:pPr algn="ctr">
              <a:lnSpc>
                <a:spcPct val="120000"/>
              </a:lnSpc>
              <a:buNone/>
            </a:pPr>
            <a:r>
              <a:rPr lang="it-IT" sz="9600" b="1" dirty="0" smtClean="0">
                <a:latin typeface="Arial" pitchFamily="34" charset="0"/>
                <a:cs typeface="Arial" pitchFamily="34" charset="0"/>
              </a:rPr>
              <a:t>Test d’ammissione</a:t>
            </a:r>
          </a:p>
          <a:p>
            <a:pPr algn="ctr">
              <a:lnSpc>
                <a:spcPct val="120000"/>
              </a:lnSpc>
              <a:buNone/>
            </a:pPr>
            <a:r>
              <a:rPr lang="it-IT" sz="9600" b="1" dirty="0" smtClean="0">
                <a:latin typeface="Arial" pitchFamily="34" charset="0"/>
                <a:cs typeface="Arial" pitchFamily="34" charset="0"/>
              </a:rPr>
              <a:t>Study VISA</a:t>
            </a:r>
          </a:p>
          <a:p>
            <a:pPr eaLnBrk="1" hangingPunct="1">
              <a:lnSpc>
                <a:spcPct val="90000"/>
              </a:lnSpc>
            </a:pPr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000" b="1" dirty="0" smtClean="0">
                <a:latin typeface="Arial" pitchFamily="34" charset="0"/>
                <a:cs typeface="Arial" pitchFamily="34" charset="0"/>
              </a:rPr>
            </a:br>
            <a:endParaRPr lang="it-IT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b="1" dirty="0" smtClean="0">
                <a:solidFill>
                  <a:srgbClr val="000066"/>
                </a:solidFill>
                <a:latin typeface="Bookman Old Style" pitchFamily="18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b="1" dirty="0" smtClean="0">
                <a:solidFill>
                  <a:srgbClr val="990033"/>
                </a:solidFill>
                <a:latin typeface="Bookman Old Style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b="1" dirty="0" smtClean="0">
              <a:solidFill>
                <a:srgbClr val="000066"/>
              </a:solidFill>
              <a:latin typeface="Bookman Old Style" pitchFamily="18" charset="0"/>
            </a:endParaRPr>
          </a:p>
        </p:txBody>
      </p:sp>
      <p:pic>
        <p:nvPicPr>
          <p:cNvPr id="8" name="Picture 7" descr="FulbrightLogoBi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733256"/>
            <a:ext cx="2499478" cy="792088"/>
          </a:xfrm>
          <a:prstGeom prst="rect">
            <a:avLst/>
          </a:prstGeom>
        </p:spPr>
      </p:pic>
      <p:pic>
        <p:nvPicPr>
          <p:cNvPr id="9" name="Picture 2" descr="C:\Documents and Settings\lg1\My Documents\Downloads\Logo_Files\Color\large\EducationUSA_logo_color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373216"/>
            <a:ext cx="1855264" cy="1213058"/>
          </a:xfrm>
          <a:prstGeom prst="rect">
            <a:avLst/>
          </a:prstGeom>
          <a:noFill/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304800" y="1524000"/>
            <a:ext cx="853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0220&quot;&gt;&lt;object type=&quot;3&quot; unique_id=&quot;10221&quot;&gt;&lt;property id=&quot;20148&quot; value=&quot;5&quot;/&gt;&lt;property id=&quot;20300&quot; value=&quot;Slide 1 - &amp;quot;  SESSIONE INFORMATIVA FULBRIGHT&amp;quot;&quot;/&gt;&lt;property id=&quot;20307&quot; value=&quot;259&quot;/&gt;&lt;/object&gt;&lt;object type=&quot;3&quot; unique_id=&quot;10222&quot;&gt;&lt;property id=&quot;20148&quot; value=&quot;5&quot;/&gt;&lt;property id=&quot;20300&quot; value=&quot;Slide 4 - &amp;quot;Commissione per gli Scambi Culturali fra l’Italia e gli Stati Uniti  The U.S. – Italy Fulbright Commission&amp;quot;&quot;/&gt;&lt;property id=&quot;20307&quot; value=&quot;272&quot;/&gt;&lt;/object&gt;&lt;object type=&quot;3&quot; unique_id=&quot;10223&quot;&gt;&lt;property id=&quot;20148&quot; value=&quot;5&quot;/&gt;&lt;property id=&quot;20300&quot; value=&quot;Slide 7 - &amp;quot;EducationUSA&amp;quot;&quot;/&gt;&lt;property id=&quot;20307&quot; value=&quot;273&quot;/&gt;&lt;/object&gt;&lt;object type=&quot;3&quot; unique_id=&quot;10224&quot;&gt;&lt;property id=&quot;20148&quot; value=&quot;5&quot;/&gt;&lt;property id=&quot;20300&quot; value=&quot;Slide 8 - &amp;quot;Attività e Servizi offerti&amp;quot;&quot;/&gt;&lt;property id=&quot;20307&quot; value=&quot;275&quot;/&gt;&lt;/object&gt;&lt;object type=&quot;3&quot; unique_id=&quot;10225&quot;&gt;&lt;property id=&quot;20148&quot; value=&quot;5&quot;/&gt;&lt;property id=&quot;20300&quot; value=&quot;Slide 9 - &amp;quot;Guida allo Studio negli Stati Uniti&amp;quot;&quot;/&gt;&lt;property id=&quot;20307&quot; value=&quot;276&quot;/&gt;&lt;/object&gt;&lt;object type=&quot;3&quot; unique_id=&quot;10227&quot;&gt;&lt;property id=&quot;20148&quot; value=&quot;5&quot;/&gt;&lt;property id=&quot;20300&quot; value=&quot;Slide 10&quot;/&gt;&lt;property id=&quot;20307&quot; value=&quot;310&quot;/&gt;&lt;/object&gt;&lt;object type=&quot;3&quot; unique_id=&quot;10228&quot;&gt;&lt;property id=&quot;20148&quot; value=&quot;5&quot;/&gt;&lt;property id=&quot;20300&quot; value=&quot;Slide 11&quot;/&gt;&lt;property id=&quot;20307&quot; value=&quot;311&quot;/&gt;&lt;/object&gt;&lt;object type=&quot;3&quot; unique_id=&quot;10229&quot;&gt;&lt;property id=&quot;20148&quot; value=&quot;5&quot;/&gt;&lt;property id=&quot;20300&quot; value=&quot;Slide 12 - &amp;quot;Il Percorso formativo negli Stati Uniti&amp;quot;&quot;/&gt;&lt;property id=&quot;20307&quot; value=&quot;312&quot;/&gt;&lt;/object&gt;&lt;object type=&quot;3&quot; unique_id=&quot;10230&quot;&gt;&lt;property id=&quot;20148&quot; value=&quot;5&quot;/&gt;&lt;property id=&quot;20300&quot; value=&quot;Slide 13 - &amp;quot;Graduate Programs: Quale percorso?&amp;quot;&quot;/&gt;&lt;property id=&quot;20307&quot; value=&quot;313&quot;/&gt;&lt;/object&gt;&lt;object type=&quot;3&quot; unique_id=&quot;10231&quot;&gt;&lt;property id=&quot;20148&quot; value=&quot;5&quot;/&gt;&lt;property id=&quot;20300&quot; value=&quot;Slide 14 - &amp;quot;Come selezionare le università &amp;quot;&quot;/&gt;&lt;property id=&quot;20307&quot; value=&quot;314&quot;/&gt;&lt;/object&gt;&lt;object type=&quot;3&quot; unique_id=&quot;10232&quot;&gt;&lt;property id=&quot;20148&quot; value=&quot;5&quot;/&gt;&lt;property id=&quot;20300&quot; value=&quot;Slide 15 - &amp;quot;Come iscriversi a programmi  Master o Ph.D&amp;quot;&quot;/&gt;&lt;property id=&quot;20307&quot; value=&quot;315&quot;/&gt;&lt;/object&gt;&lt;object type=&quot;3&quot; unique_id=&quot;10233&quot;&gt;&lt;property id=&quot;20148&quot; value=&quot;5&quot;/&gt;&lt;property id=&quot;20300&quot; value=&quot;Slide 16 - &amp;quot;Tempistica&amp;quot;&quot;/&gt;&lt;property id=&quot;20307&quot; value=&quot;317&quot;/&gt;&lt;/object&gt;&lt;object type=&quot;3&quot; unique_id=&quot;10234&quot;&gt;&lt;property id=&quot;20148&quot; value=&quot;5&quot;/&gt;&lt;property id=&quot;20300&quot; value=&quot;Slide 17 - &amp;quot;Quanto può costare&amp;quot;&quot;/&gt;&lt;property id=&quot;20307&quot; value=&quot;318&quot;/&gt;&lt;/object&gt;&lt;object type=&quot;3&quot; unique_id=&quot;10235&quot;&gt;&lt;property id=&quot;20148&quot; value=&quot;5&quot;/&gt;&lt;property id=&quot;20300&quot; value=&quot;Slide 18 - &amp;quot;Fonti di finanziamento&amp;quot;&quot;/&gt;&lt;property id=&quot;20307&quot; value=&quot;319&quot;/&gt;&lt;/object&gt;&lt;object type=&quot;3&quot; unique_id=&quot;10236&quot;&gt;&lt;property id=&quot;20148&quot; value=&quot;5&quot;/&gt;&lt;property id=&quot;20300&quot; value=&quot;Slide 19 - &amp;quot;Finanziamenti università&amp;quot;&quot;/&gt;&lt;property id=&quot;20307&quot; value=&quot;320&quot;/&gt;&lt;/object&gt;&lt;object type=&quot;3&quot; unique_id=&quot;10237&quot;&gt;&lt;property id=&quot;20148&quot; value=&quot;5&quot;/&gt;&lt;property id=&quot;20300&quot; value=&quot;Slide 20 - &amp;quot;Risorse online&amp;quot;&quot;/&gt;&lt;property id=&quot;20307&quot; value=&quot;321&quot;/&gt;&lt;/object&gt;&lt;object type=&quot;3&quot; unique_id=&quot;10242&quot;&gt;&lt;property id=&quot;20148&quot; value=&quot;5&quot;/&gt;&lt;property id=&quot;20300&quot; value=&quot;Slide 21&quot;/&gt;&lt;property id=&quot;20307&quot; value=&quot;326&quot;/&gt;&lt;/object&gt;&lt;object type=&quot;3&quot; unique_id=&quot;10243&quot;&gt;&lt;property id=&quot;20148&quot; value=&quot;5&quot;/&gt;&lt;property id=&quot;20300&quot; value=&quot;Slide 22 - &amp;quot;Le borse di studio Fulbright sono offerte per...&amp;quot;&quot;/&gt;&lt;property id=&quot;20307&quot; value=&quot;327&quot;/&gt;&lt;/object&gt;&lt;object type=&quot;3&quot; unique_id=&quot;10244&quot;&gt;&lt;property id=&quot;20148&quot; value=&quot;5&quot;/&gt;&lt;property id=&quot;20300&quot; value=&quot;Slide 23 - &amp;quot;Benefit delle borse di studio Fulbright&amp;quot;&quot;/&gt;&lt;property id=&quot;20307&quot; value=&quot;328&quot;/&gt;&lt;/object&gt;&lt;object type=&quot;3&quot; unique_id=&quot;10245&quot;&gt;&lt;property id=&quot;20148&quot; value=&quot;5&quot;/&gt;&lt;property id=&quot;20300&quot; value=&quot;Slide 24 - &amp;quot;Informazioni sui concorsi e su come presentare domanda&amp;quot;&quot;/&gt;&lt;property id=&quot;20307&quot; value=&quot;329&quot;/&gt;&lt;/object&gt;&lt;object type=&quot;3&quot; unique_id=&quot;10246&quot;&gt;&lt;property id=&quot;20148&quot; value=&quot;5&quot;/&gt;&lt;property id=&quot;20300&quot; value=&quot;Slide 25 - &amp;quot;Graduate studies: Master e Ph.D.&amp;quot;&quot;/&gt;&lt;property id=&quot;20307&quot; value=&quot;330&quot;/&gt;&lt;/object&gt;&lt;object type=&quot;3&quot; unique_id=&quot;10247&quot;&gt;&lt;property id=&quot;20148&quot; value=&quot;5&quot;/&gt;&lt;property id=&quot;20300&quot; value=&quot;Slide 26 - &amp;quot;Concorsi Fulbright Self-Placed  &amp;quot;&quot;/&gt;&lt;property id=&quot;20307&quot; value=&quot;331&quot;/&gt;&lt;/object&gt;&lt;object type=&quot;3&quot; unique_id=&quot;10248&quot;&gt;&lt;property id=&quot;20148&quot; value=&quot;5&quot;/&gt;&lt;property id=&quot;20300&quot; value=&quot;Slide 27 - &amp;quot;Concorsi Fulbright Self-Placed  &amp;quot;&quot;/&gt;&lt;property id=&quot;20307&quot; value=&quot;332&quot;/&gt;&lt;/object&gt;&lt;object type=&quot;3&quot; unique_id=&quot;10249&quot;&gt;&lt;property id=&quot;20148&quot; value=&quot;5&quot;/&gt;&lt;property id=&quot;20300&quot; value=&quot;Slide 28 - &amp;quot;Concorsi Fulbright IIE – Placed&amp;quot;&quot;/&gt;&lt;property id=&quot;20307&quot; value=&quot;334&quot;/&gt;&lt;/object&gt;&lt;object type=&quot;3&quot; unique_id=&quot;10250&quot;&gt;&lt;property id=&quot;20148&quot; value=&quot;5&quot;/&gt;&lt;property id=&quot;20300&quot; value=&quot;Slide 29 - &amp;quot;Concorsi Fulbright IIE - Placed&amp;quot;&quot;/&gt;&lt;property id=&quot;20307&quot; value=&quot;335&quot;/&gt;&lt;/object&gt;&lt;object type=&quot;3&quot; unique_id=&quot;10252&quot;&gt;&lt;property id=&quot;20148&quot; value=&quot;5&quot;/&gt;&lt;property id=&quot;20300&quot; value=&quot;Slide 30 - &amp;quot;Ricerca: Research Scholar &amp;quot;&quot;/&gt;&lt;property id=&quot;20307&quot; value=&quot;338&quot;/&gt;&lt;/object&gt;&lt;object type=&quot;3&quot; unique_id=&quot;10253&quot;&gt;&lt;property id=&quot;20148&quot; value=&quot;5&quot;/&gt;&lt;property id=&quot;20300&quot; value=&quot;Slide 31 - &amp;quot; Fulbright Schuman Program &amp;quot;&quot;/&gt;&lt;property id=&quot;20307&quot; value=&quot;339&quot;/&gt;&lt;/object&gt;&lt;object type=&quot;3&quot; unique_id=&quot;10254&quot;&gt;&lt;property id=&quot;20148&quot; value=&quot;5&quot;/&gt;&lt;property id=&quot;20300&quot; value=&quot;Slide 32 - &amp;quot;Progetti di Ricerca – Lettera di invito &amp;quot;&quot;/&gt;&lt;property id=&quot;20307&quot; value=&quot;340&quot;/&gt;&lt;/object&gt;&lt;object type=&quot;3&quot; unique_id=&quot;10255&quot;&gt;&lt;property id=&quot;20148&quot; value=&quot;5&quot;/&gt;&lt;property id=&quot;20300&quot; value=&quot;Slide 34 - &amp;quot;Incarichi di insegnamento:     Fulbright Chairs&amp;quot;&quot;/&gt;&lt;property id=&quot;20307&quot; value=&quot;341&quot;/&gt;&lt;/object&gt;&lt;object type=&quot;3&quot; unique_id=&quot;10257&quot;&gt;&lt;property id=&quot;20148&quot; value=&quot;5&quot;/&gt;&lt;property id=&quot;20300&quot; value=&quot;Slide 35 - &amp;quot;Contatti&amp;quot;&quot;/&gt;&lt;property id=&quot;20307&quot; value=&quot;304&quot;/&gt;&lt;/object&gt;&lt;object type=&quot;3&quot; unique_id=&quot;10258&quot;&gt;&lt;property id=&quot;20148&quot; value=&quot;5&quot;/&gt;&lt;property id=&quot;20300&quot; value=&quot;Slide 36&quot;/&gt;&lt;property id=&quot;20307&quot; value=&quot;302&quot;/&gt;&lt;/object&gt;&lt;object type=&quot;3&quot; unique_id=&quot;11031&quot;&gt;&lt;property id=&quot;20148&quot; value=&quot;5&quot;/&gt;&lt;property id=&quot;20300&quot; value=&quot;Slide 33 - &amp;quot;Insegnamento:  Fulbright FLTA Program&amp;quot;&quot;/&gt;&lt;property id=&quot;20307&quot; value=&quot;343&quot;/&gt;&lt;/object&gt;&lt;object type=&quot;3&quot; unique_id=&quot;11513&quot;&gt;&lt;property id=&quot;20148&quot; value=&quot;5&quot;/&gt;&lt;property id=&quot;20300&quot; value=&quot;Slide 2 - &amp;quot;Argomenti &amp;quot;&quot;/&gt;&lt;property id=&quot;20307&quot; value=&quot;347&quot;/&gt;&lt;/object&gt;&lt;object type=&quot;3&quot; unique_id=&quot;11514&quot;&gt;&lt;property id=&quot;20148&quot; value=&quot;5&quot;/&gt;&lt;property id=&quot;20300&quot; value=&quot;Slide 3&quot;/&gt;&lt;property id=&quot;20307&quot; value=&quot;346&quot;/&gt;&lt;/object&gt;&lt;object type=&quot;3&quot; unique_id=&quot;11515&quot;&gt;&lt;property id=&quot;20148&quot; value=&quot;5&quot;/&gt;&lt;property id=&quot;20300&quot; value=&quot;Slide 5&quot;/&gt;&lt;property id=&quot;20307&quot; value=&quot;344&quot;/&gt;&lt;/object&gt;&lt;object type=&quot;3&quot; unique_id=&quot;11516&quot;&gt;&lt;property id=&quot;20148&quot; value=&quot;5&quot;/&gt;&lt;property id=&quot;20300&quot; value=&quot;Slide 6 - &amp;quot;Attività della Commissione Fulbright&amp;quot;&quot;/&gt;&lt;property id=&quot;20307&quot; value=&quot;345&quot;/&gt;&lt;/object&gt;&lt;/object&gt;&lt;object type=&quot;8&quot; unique_id=&quot;1029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S102701074">
  <a:themeElements>
    <a:clrScheme name="Custom 13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48278"/>
      </a:accent1>
      <a:accent2>
        <a:srgbClr val="414E59"/>
      </a:accent2>
      <a:accent3>
        <a:srgbClr val="4D4D89"/>
      </a:accent3>
      <a:accent4>
        <a:srgbClr val="95A5BB"/>
      </a:accent4>
      <a:accent5>
        <a:srgbClr val="57677B"/>
      </a:accent5>
      <a:accent6>
        <a:srgbClr val="50717C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5DC0D21-11AC-4E03-9E2F-BED93932EA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TS102701074</Template>
  <TotalTime>310</TotalTime>
  <Words>1355</Words>
  <Application>Microsoft Office PowerPoint</Application>
  <PresentationFormat>On-screen Show (4:3)</PresentationFormat>
  <Paragraphs>295</Paragraphs>
  <Slides>36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TS102701074</vt:lpstr>
      <vt:lpstr>  SESSIONE INFORMATIVA FULBRIGHT</vt:lpstr>
      <vt:lpstr>Argomenti </vt:lpstr>
      <vt:lpstr>Slide 3</vt:lpstr>
      <vt:lpstr>Commissione per gli Scambi Culturali fra l’Italia e gli Stati Uniti  The U.S. – Italy Fulbright Commission</vt:lpstr>
      <vt:lpstr>Slide 5</vt:lpstr>
      <vt:lpstr>Attività della Commissione Fulbright</vt:lpstr>
      <vt:lpstr>EducationUSA</vt:lpstr>
      <vt:lpstr>Attività e Servizi offerti</vt:lpstr>
      <vt:lpstr>Guida allo Studio negli Stati Uniti</vt:lpstr>
      <vt:lpstr>Slide 10</vt:lpstr>
      <vt:lpstr>Slide 11</vt:lpstr>
      <vt:lpstr>Il Percorso formativo negli Stati Uniti</vt:lpstr>
      <vt:lpstr>Graduate Programs: Quale percorso?</vt:lpstr>
      <vt:lpstr>Come selezionare le università </vt:lpstr>
      <vt:lpstr>Come iscriversi a programmi  Master o Ph.D</vt:lpstr>
      <vt:lpstr>Tempistica</vt:lpstr>
      <vt:lpstr>Quanto può costare</vt:lpstr>
      <vt:lpstr>Fonti di finanziamento</vt:lpstr>
      <vt:lpstr>Finanziamenti università</vt:lpstr>
      <vt:lpstr>Risorse online</vt:lpstr>
      <vt:lpstr>Slide 21</vt:lpstr>
      <vt:lpstr>Le borse di studio Fulbright sono offerte per...</vt:lpstr>
      <vt:lpstr>Benefit delle borse di studio Fulbright</vt:lpstr>
      <vt:lpstr>Informazioni sui concorsi e su come presentare domanda</vt:lpstr>
      <vt:lpstr>Graduate studies: Master e Ph.D.</vt:lpstr>
      <vt:lpstr>Concorsi Fulbright Self-Placed  </vt:lpstr>
      <vt:lpstr>Concorsi Fulbright Self-Placed  </vt:lpstr>
      <vt:lpstr>Concorsi Fulbright IIE – Placed</vt:lpstr>
      <vt:lpstr>Concorsi Fulbright IIE - Placed</vt:lpstr>
      <vt:lpstr>Ricerca: Research Scholar </vt:lpstr>
      <vt:lpstr> Fulbright Schuman Program </vt:lpstr>
      <vt:lpstr>Progetti di Ricerca – Lettera di invito </vt:lpstr>
      <vt:lpstr>Insegnamento:  Fulbright FLTA Program</vt:lpstr>
      <vt:lpstr>Incarichi di insegnamento:     Fulbright Chairs</vt:lpstr>
      <vt:lpstr>Contatti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Creazione e sviluppo di startup innovative  Il contributo di Fulbright - BEST e della Toscana</dc:title>
  <dc:creator>lg1</dc:creator>
  <cp:lastModifiedBy>lg1</cp:lastModifiedBy>
  <cp:revision>41</cp:revision>
  <dcterms:created xsi:type="dcterms:W3CDTF">2012-09-25T10:33:48Z</dcterms:created>
  <dcterms:modified xsi:type="dcterms:W3CDTF">2013-10-29T13:45:07Z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TC027010749991</vt:lpwstr>
  </property>
</Properties>
</file>